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62" r:id="rId5"/>
    <p:sldId id="259" r:id="rId6"/>
    <p:sldId id="260" r:id="rId7"/>
    <p:sldId id="261" r:id="rId8"/>
    <p:sldId id="264" r:id="rId9"/>
    <p:sldId id="263" r:id="rId10"/>
    <p:sldId id="280" r:id="rId11"/>
    <p:sldId id="275" r:id="rId12"/>
    <p:sldId id="265" r:id="rId13"/>
    <p:sldId id="276" r:id="rId14"/>
    <p:sldId id="278" r:id="rId15"/>
    <p:sldId id="279" r:id="rId16"/>
    <p:sldId id="266" r:id="rId17"/>
    <p:sldId id="270" r:id="rId18"/>
    <p:sldId id="273" r:id="rId19"/>
    <p:sldId id="269" r:id="rId20"/>
    <p:sldId id="272" r:id="rId21"/>
    <p:sldId id="271" r:id="rId22"/>
    <p:sldId id="274"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14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5CB3F-A04F-4CE8-B393-FC7A901F52C4}" type="datetimeFigureOut">
              <a:rPr lang="es-CO" smtClean="0"/>
              <a:t>26/12/2023</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CED03-0361-4EC3-AE0B-FD850D68444A}" type="slidenum">
              <a:rPr lang="es-CO" smtClean="0"/>
              <a:t>‹Nº›</a:t>
            </a:fld>
            <a:endParaRPr lang="es-CO"/>
          </a:p>
        </p:txBody>
      </p:sp>
    </p:spTree>
    <p:extLst>
      <p:ext uri="{BB962C8B-B14F-4D97-AF65-F5344CB8AC3E}">
        <p14:creationId xmlns:p14="http://schemas.microsoft.com/office/powerpoint/2010/main" val="13223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0DE74CF-52CD-4973-99E5-1C7D2172E8FE}" type="datetime1">
              <a:rPr lang="es-CO" smtClean="0"/>
              <a:t>26/12/2023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32269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9CC4D6-277F-4FB5-81BA-C66D7C1A28C3}" type="datetime1">
              <a:rPr lang="es-CO" smtClean="0"/>
              <a:t>26/12/2023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1953986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5997D2-7376-465C-B803-078717F996DD}" type="datetime1">
              <a:rPr lang="es-CO" smtClean="0"/>
              <a:t>26/12/2023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193982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9EED533-7300-4925-A551-A29CA82A9B0A}" type="datetime1">
              <a:rPr lang="es-CO" smtClean="0"/>
              <a:t>26/12/2023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78177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4639F9F-7896-4F22-9004-1A4F8C6AF990}" type="datetime1">
              <a:rPr lang="es-CO" smtClean="0"/>
              <a:t>26/12/2023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211722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2D9D39A-5E40-4462-B92C-825031660597}" type="datetime1">
              <a:rPr lang="es-CO" smtClean="0"/>
              <a:t>26/12/2023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2608440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A452F02-CECC-41C1-8BD8-B3F728E223C3}" type="datetime1">
              <a:rPr lang="es-CO" smtClean="0"/>
              <a:t>26/12/2023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64617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040B8FD-06AF-4F6D-8FE3-AAA17BB76279}" type="datetime1">
              <a:rPr lang="es-CO" smtClean="0"/>
              <a:t>26/12/2023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4099720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53E37-AB7C-439E-9B82-31CC9E9BEC31}" type="datetime1">
              <a:rPr lang="es-CO" smtClean="0"/>
              <a:t>26/12/2023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1222778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E6E785-70A2-4240-9A4A-DFAF23AAAA36}" type="datetime1">
              <a:rPr lang="es-CO" smtClean="0"/>
              <a:t>26/12/2023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1723154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3A4FD51-4F50-4E94-8E8B-3A8D5037F3F4}" type="datetime1">
              <a:rPr lang="es-CO" smtClean="0"/>
              <a:t>26/12/2023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92AD35-3D7A-44EC-9E26-BD3A2F6486B4}" type="slidenum">
              <a:rPr lang="es-CO" smtClean="0"/>
              <a:t>‹Nº›</a:t>
            </a:fld>
            <a:endParaRPr lang="es-CO"/>
          </a:p>
        </p:txBody>
      </p:sp>
    </p:spTree>
    <p:extLst>
      <p:ext uri="{BB962C8B-B14F-4D97-AF65-F5344CB8AC3E}">
        <p14:creationId xmlns:p14="http://schemas.microsoft.com/office/powerpoint/2010/main" val="194537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482F4-5DE9-4B34-9CA3-8976C7D7DB95}" type="datetime1">
              <a:rPr lang="es-CO" smtClean="0"/>
              <a:t>26/12/2023</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2AD35-3D7A-44EC-9E26-BD3A2F6486B4}" type="slidenum">
              <a:rPr lang="es-CO" smtClean="0"/>
              <a:t>‹Nº›</a:t>
            </a:fld>
            <a:endParaRPr lang="es-CO"/>
          </a:p>
        </p:txBody>
      </p:sp>
    </p:spTree>
    <p:extLst>
      <p:ext uri="{BB962C8B-B14F-4D97-AF65-F5344CB8AC3E}">
        <p14:creationId xmlns:p14="http://schemas.microsoft.com/office/powerpoint/2010/main" val="1983141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cretariasenado.gov.co/senado/basedoc/ley_1437_2011.html#53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C8D4665-E1A8-AA16-59EE-B19A9B122EB2}"/>
              </a:ext>
            </a:extLst>
          </p:cNvPr>
          <p:cNvSpPr txBox="1"/>
          <p:nvPr/>
        </p:nvSpPr>
        <p:spPr>
          <a:xfrm>
            <a:off x="1164565" y="2484409"/>
            <a:ext cx="7289321" cy="2062103"/>
          </a:xfrm>
          <a:prstGeom prst="rect">
            <a:avLst/>
          </a:prstGeom>
          <a:noFill/>
          <a:ln w="38100">
            <a:solidFill>
              <a:schemeClr val="tx1"/>
            </a:solidFill>
          </a:ln>
        </p:spPr>
        <p:txBody>
          <a:bodyPr wrap="square">
            <a:spAutoFit/>
          </a:bodyPr>
          <a:lstStyle/>
          <a:p>
            <a:r>
              <a:rPr lang="es-CO" sz="3200" dirty="0">
                <a:effectLst/>
                <a:latin typeface="Arial" panose="020B0604020202020204" pitchFamily="34" charset="0"/>
                <a:ea typeface="Calibri" panose="020F0502020204030204" pitchFamily="34" charset="0"/>
              </a:rPr>
              <a:t>Notificación electrónica de las resoluciones que otorgan apoyos y estímulos a ganadores de convocatorias</a:t>
            </a:r>
            <a:endParaRPr lang="es-CO" sz="3200" dirty="0"/>
          </a:p>
        </p:txBody>
      </p:sp>
      <p:sp>
        <p:nvSpPr>
          <p:cNvPr id="7" name="Marcador de número de diapositiva 6">
            <a:extLst>
              <a:ext uri="{FF2B5EF4-FFF2-40B4-BE49-F238E27FC236}">
                <a16:creationId xmlns:a16="http://schemas.microsoft.com/office/drawing/2014/main" id="{57405C2C-C41A-0D38-A038-1CF70F7ACD08}"/>
              </a:ext>
            </a:extLst>
          </p:cNvPr>
          <p:cNvSpPr>
            <a:spLocks noGrp="1"/>
          </p:cNvSpPr>
          <p:nvPr>
            <p:ph type="sldNum" sz="quarter" idx="12"/>
          </p:nvPr>
        </p:nvSpPr>
        <p:spPr/>
        <p:txBody>
          <a:bodyPr/>
          <a:lstStyle/>
          <a:p>
            <a:pPr algn="l"/>
            <a:fld id="{1F92AD35-3D7A-44EC-9E26-BD3A2F6486B4}" type="slidenum">
              <a:rPr lang="es-CO" smtClean="0"/>
              <a:pPr algn="l"/>
              <a:t>1</a:t>
            </a:fld>
            <a:endParaRPr lang="es-CO" dirty="0"/>
          </a:p>
        </p:txBody>
      </p:sp>
    </p:spTree>
    <p:extLst>
      <p:ext uri="{BB962C8B-B14F-4D97-AF65-F5344CB8AC3E}">
        <p14:creationId xmlns:p14="http://schemas.microsoft.com/office/powerpoint/2010/main" val="1440027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60CF1D-BEB0-AABF-43EB-70A864854834}"/>
              </a:ext>
            </a:extLst>
          </p:cNvPr>
          <p:cNvSpPr>
            <a:spLocks noGrp="1"/>
          </p:cNvSpPr>
          <p:nvPr>
            <p:ph type="title"/>
          </p:nvPr>
        </p:nvSpPr>
        <p:spPr/>
        <p:txBody>
          <a:bodyPr>
            <a:normAutofit fontScale="90000"/>
          </a:bodyPr>
          <a:lstStyle/>
          <a:p>
            <a:r>
              <a:rPr lang="es-CO" sz="4400" u="sng"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ARTÍCULO 56. NOTIFICACIÓN ELECTRÓNICA.</a:t>
            </a:r>
            <a:r>
              <a:rPr lang="es-CO" sz="4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dirty="0"/>
          </a:p>
        </p:txBody>
      </p:sp>
      <p:sp>
        <p:nvSpPr>
          <p:cNvPr id="3" name="Marcador de contenido 2">
            <a:extLst>
              <a:ext uri="{FF2B5EF4-FFF2-40B4-BE49-F238E27FC236}">
                <a16:creationId xmlns:a16="http://schemas.microsoft.com/office/drawing/2014/main" id="{70A0D71B-2698-7D31-B036-01219844EF76}"/>
              </a:ext>
            </a:extLst>
          </p:cNvPr>
          <p:cNvSpPr>
            <a:spLocks noGrp="1"/>
          </p:cNvSpPr>
          <p:nvPr>
            <p:ph idx="1"/>
          </p:nvPr>
        </p:nvSpPr>
        <p:spPr/>
        <p:txBody>
          <a:bodyPr>
            <a:normAutofit fontScale="85000" lnSpcReduction="10000"/>
          </a:bodyPr>
          <a:lstStyle/>
          <a:p>
            <a:pPr marL="0" indent="0" algn="just">
              <a:lnSpc>
                <a:spcPct val="107000"/>
              </a:lnSpc>
              <a:spcAft>
                <a:spcPts val="800"/>
              </a:spcAft>
              <a:buNone/>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Las autoridades podrán notificar sus actos a través de medios electrónicos, siempre que el administrado haya aceptado este medio de notificación.</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Sin embargo, durante el desarrollo de la actuación el interesado podrá solicitar a la autoridad que las notificaciones sucesivas no se realicen por medios electrónicos, sino de conformidad con los otros medios previstos en el Capítulo Quinto del presente Título, a menos que el uso de medios electrónicos sea obligatorio en los términos del inciso tercero del artículo </a:t>
            </a:r>
            <a:r>
              <a:rPr lang="es-CO" sz="1800" u="sng"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hlinkClick r:id="rId2"/>
              </a:rPr>
              <a:t>53A</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 del presente título.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Las notificaciones por medios electrónicos se practicarán a través del servicio de notificaciones que ofrezca la sede electrónica de la autoridad.</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Los interesados podrán acceder a las notificaciones en el portal único del Estado, que funcionará como un portal de acceso. </a:t>
            </a:r>
            <a:r>
              <a:rPr lang="es-CO" sz="1800" u="sng" dirty="0">
                <a:effectLst/>
                <a:latin typeface="Arial" panose="020B0604020202020204" pitchFamily="34" charset="0"/>
                <a:ea typeface="Times New Roman" panose="02020603050405020304" pitchFamily="18" charset="0"/>
                <a:cs typeface="Times New Roman" panose="02020603050405020304" pitchFamily="18" charset="0"/>
              </a:rPr>
              <a:t>La notificación quedará surtida a partir de la fecha y hora en que el administrado acceda a la misma, hecho que deberá ser certificado por la administración. </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(El subrayado es nuestro)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u="none" strike="noStrike"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sp>
        <p:nvSpPr>
          <p:cNvPr id="4" name="Marcador de número de diapositiva 3">
            <a:extLst>
              <a:ext uri="{FF2B5EF4-FFF2-40B4-BE49-F238E27FC236}">
                <a16:creationId xmlns:a16="http://schemas.microsoft.com/office/drawing/2014/main" id="{25F4636F-8A25-7F99-D582-E3697171B34C}"/>
              </a:ext>
            </a:extLst>
          </p:cNvPr>
          <p:cNvSpPr>
            <a:spLocks noGrp="1"/>
          </p:cNvSpPr>
          <p:nvPr>
            <p:ph type="sldNum" sz="quarter" idx="12"/>
          </p:nvPr>
        </p:nvSpPr>
        <p:spPr/>
        <p:txBody>
          <a:bodyPr/>
          <a:lstStyle/>
          <a:p>
            <a:fld id="{1F92AD35-3D7A-44EC-9E26-BD3A2F6486B4}" type="slidenum">
              <a:rPr lang="es-CO" smtClean="0"/>
              <a:t>10</a:t>
            </a:fld>
            <a:endParaRPr lang="es-CO"/>
          </a:p>
        </p:txBody>
      </p:sp>
    </p:spTree>
    <p:extLst>
      <p:ext uri="{BB962C8B-B14F-4D97-AF65-F5344CB8AC3E}">
        <p14:creationId xmlns:p14="http://schemas.microsoft.com/office/powerpoint/2010/main" val="163969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57B6622-C9D0-BC1D-D683-DA648959DED0}"/>
              </a:ext>
            </a:extLst>
          </p:cNvPr>
          <p:cNvSpPr txBox="1"/>
          <p:nvPr/>
        </p:nvSpPr>
        <p:spPr>
          <a:xfrm>
            <a:off x="621101" y="22010"/>
            <a:ext cx="8333117" cy="373757"/>
          </a:xfrm>
          <a:prstGeom prst="rect">
            <a:avLst/>
          </a:prstGeom>
          <a:noFill/>
        </p:spPr>
        <p:txBody>
          <a:bodyPr wrap="square">
            <a:spAutoFit/>
          </a:bodyPr>
          <a:lstStyle/>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38663946-BC23-5BDC-B4AD-0DF862FFEA9A}"/>
              </a:ext>
            </a:extLst>
          </p:cNvPr>
          <p:cNvSpPr>
            <a:spLocks noGrp="1"/>
          </p:cNvSpPr>
          <p:nvPr>
            <p:ph type="sldNum" sz="quarter" idx="12"/>
          </p:nvPr>
        </p:nvSpPr>
        <p:spPr/>
        <p:txBody>
          <a:bodyPr/>
          <a:lstStyle/>
          <a:p>
            <a:fld id="{1F92AD35-3D7A-44EC-9E26-BD3A2F6486B4}" type="slidenum">
              <a:rPr lang="es-CO" smtClean="0"/>
              <a:t>11</a:t>
            </a:fld>
            <a:endParaRPr lang="es-CO"/>
          </a:p>
        </p:txBody>
      </p:sp>
      <p:sp>
        <p:nvSpPr>
          <p:cNvPr id="4" name="CuadroTexto 3">
            <a:extLst>
              <a:ext uri="{FF2B5EF4-FFF2-40B4-BE49-F238E27FC236}">
                <a16:creationId xmlns:a16="http://schemas.microsoft.com/office/drawing/2014/main" id="{656EF044-7AF9-FDD5-20B5-7444D56D9AAE}"/>
              </a:ext>
            </a:extLst>
          </p:cNvPr>
          <p:cNvSpPr txBox="1"/>
          <p:nvPr/>
        </p:nvSpPr>
        <p:spPr>
          <a:xfrm>
            <a:off x="353682" y="395767"/>
            <a:ext cx="8600536" cy="4870564"/>
          </a:xfrm>
          <a:prstGeom prst="rect">
            <a:avLst/>
          </a:prstGeom>
          <a:noFill/>
        </p:spPr>
        <p:txBody>
          <a:bodyPr wrap="square">
            <a:spAutoFit/>
          </a:bodyPr>
          <a:lstStyle/>
          <a:p>
            <a:pPr algn="just">
              <a:lnSpc>
                <a:spcPct val="107000"/>
              </a:lnSpc>
              <a:spcAft>
                <a:spcPts val="800"/>
              </a:spcAft>
            </a:pPr>
            <a:r>
              <a:rPr lang="es-CO" sz="2000" dirty="0">
                <a:effectLst/>
                <a:latin typeface="Arial" panose="020B0604020202020204" pitchFamily="34" charset="0"/>
                <a:ea typeface="Times New Roman" panose="02020603050405020304" pitchFamily="18" charset="0"/>
                <a:cs typeface="Times New Roman" panose="02020603050405020304" pitchFamily="18" charset="0"/>
              </a:rPr>
              <a:t>¿CUÁNDO SE TIENE POR RECIBIDO UN CORREO ELECTRÓNICO?</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Sobre el particular el Consejo de Estado en el Concepto de la Sala de Consulta que venimos citando, resume la situación en los siguientes términos:</a:t>
            </a:r>
          </a:p>
          <a:p>
            <a:pPr algn="just">
              <a:lnSpc>
                <a:spcPct val="107000"/>
              </a:lnSpc>
              <a:spcAft>
                <a:spcPts val="800"/>
              </a:spcAft>
            </a:pPr>
            <a:r>
              <a:rPr lang="es-CO" sz="1800" i="1" dirty="0">
                <a:effectLst/>
                <a:latin typeface="Arial" panose="020B0604020202020204" pitchFamily="34" charset="0"/>
                <a:ea typeface="Calibri" panose="020F0502020204030204" pitchFamily="34" charset="0"/>
                <a:cs typeface="Times New Roman" panose="02020603050405020304" pitchFamily="18" charset="0"/>
              </a:rPr>
              <a:t>En lo que concierne a la notificación electrónica, es importante señalar que, según el artículo 2º de la Ley 527 de 1999, el correo electrónico es un mensaje de datos que contiene información generada, enviada, recibida, almacenada o comunicada por medios electrónicos, ópticos o similares.</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Calibri" panose="020F0502020204030204" pitchFamily="34" charset="0"/>
                <a:cs typeface="Times New Roman" panose="02020603050405020304" pitchFamily="18" charset="0"/>
              </a:rPr>
              <a:t>La notificación por correo electrónico está prevista en el artículo 56 del C.P.A.C.A., el cual dispone que: ´Las Autoridades podrán notificar sus actos a través de medios electrónicos, siempre que el administrado haya aceptado ese medio de notificación´.</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3456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B31BE8-45DC-E718-E3CD-240D4D623E45}"/>
              </a:ext>
            </a:extLst>
          </p:cNvPr>
          <p:cNvSpPr>
            <a:spLocks noGrp="1"/>
          </p:cNvSpPr>
          <p:nvPr>
            <p:ph type="title"/>
          </p:nvPr>
        </p:nvSpPr>
        <p:spPr/>
        <p:txBody>
          <a:bodyPr>
            <a:normAutofit/>
          </a:bodyPr>
          <a:lstStyle/>
          <a:p>
            <a:pPr algn="just"/>
            <a:r>
              <a:rPr lang="es-CO" sz="2400" dirty="0">
                <a:effectLst/>
                <a:latin typeface="Arial" panose="020B0604020202020204" pitchFamily="34" charset="0"/>
                <a:ea typeface="Times New Roman" panose="02020603050405020304" pitchFamily="18" charset="0"/>
                <a:cs typeface="Times New Roman" panose="02020603050405020304" pitchFamily="18" charset="0"/>
              </a:rPr>
              <a:t>¿CUÁNDO SE TIENE POR RECIBIDO UN CORREO ELECTRÓNICO</a:t>
            </a:r>
            <a:endParaRPr lang="es-CO" sz="2400" dirty="0"/>
          </a:p>
        </p:txBody>
      </p:sp>
      <p:sp>
        <p:nvSpPr>
          <p:cNvPr id="3" name="Marcador de contenido 2">
            <a:extLst>
              <a:ext uri="{FF2B5EF4-FFF2-40B4-BE49-F238E27FC236}">
                <a16:creationId xmlns:a16="http://schemas.microsoft.com/office/drawing/2014/main" id="{68D353E6-DB29-BC3B-44E2-D8333F711156}"/>
              </a:ext>
            </a:extLst>
          </p:cNvPr>
          <p:cNvSpPr>
            <a:spLocks noGrp="1"/>
          </p:cNvSpPr>
          <p:nvPr>
            <p:ph idx="1"/>
          </p:nvPr>
        </p:nvSpPr>
        <p:spPr/>
        <p:txBody>
          <a:bodyPr>
            <a:normAutofit fontScale="77500" lnSpcReduction="20000"/>
          </a:bodyPr>
          <a:lstStyle/>
          <a:p>
            <a:pPr marL="0" indent="0" algn="just">
              <a:lnSpc>
                <a:spcPct val="107000"/>
              </a:lnSpc>
              <a:spcAft>
                <a:spcPts val="800"/>
              </a:spcAft>
              <a:buNone/>
            </a:pPr>
            <a:r>
              <a:rPr lang="es-CO" sz="1800" i="1" dirty="0">
                <a:effectLst/>
                <a:latin typeface="Arial" panose="020B0604020202020204" pitchFamily="34" charset="0"/>
                <a:ea typeface="Calibri" panose="020F0502020204030204" pitchFamily="34" charset="0"/>
                <a:cs typeface="Times New Roman" panose="02020603050405020304" pitchFamily="18" charset="0"/>
              </a:rPr>
              <a:t>En igual sentido, la doctrina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reﬁriéndose</a:t>
            </a:r>
            <a:r>
              <a:rPr lang="es-CO" sz="1800" i="1" dirty="0">
                <a:effectLst/>
                <a:latin typeface="Arial" panose="020B0604020202020204" pitchFamily="34" charset="0"/>
                <a:ea typeface="Calibri" panose="020F0502020204030204" pitchFamily="34" charset="0"/>
                <a:cs typeface="Times New Roman" panose="02020603050405020304" pitchFamily="18" charset="0"/>
              </a:rPr>
              <a:t> al último requisito exigido por el artículo, ha señalado53:</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Calibri" panose="020F0502020204030204" pitchFamily="34" charset="0"/>
                <a:cs typeface="Times New Roman" panose="02020603050405020304" pitchFamily="18" charset="0"/>
              </a:rPr>
              <a:t>“El último inciso regula el momento en que se entiende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notiﬁcado</a:t>
            </a:r>
            <a:r>
              <a:rPr lang="es-CO" sz="1800" i="1" dirty="0">
                <a:effectLst/>
                <a:latin typeface="Arial" panose="020B0604020202020204" pitchFamily="34" charset="0"/>
                <a:ea typeface="Calibri" panose="020F0502020204030204" pitchFamily="34" charset="0"/>
                <a:cs typeface="Times New Roman" panose="02020603050405020304" pitchFamily="18" charset="0"/>
              </a:rPr>
              <a:t> el acto administrativo, cual es el del acceso al acto administrativo enviado por un medio electrónico, hecho que deberá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certiﬁcar</a:t>
            </a:r>
            <a:r>
              <a:rPr lang="es-CO" sz="1800" i="1" dirty="0">
                <a:effectLst/>
                <a:latin typeface="Arial" panose="020B0604020202020204" pitchFamily="34" charset="0"/>
                <a:ea typeface="Calibri" panose="020F0502020204030204" pitchFamily="34" charset="0"/>
                <a:cs typeface="Times New Roman" panose="02020603050405020304" pitchFamily="18" charset="0"/>
              </a:rPr>
              <a:t> la administración. Es conveniente anotar que la Ley 527 de 1999 en sus artículos 23 y 24 regula lo referente al momento del envío y de la recepción de un mensaje de datos, mas no utiliza la locución acceso. Las entidades de certiﬁcación creadas por esta prestan los servicios de ´registro y estampado cronológico en la generación, transmisión y recepción de mensajes de datos´, lo que, haciendo una comparación sencilla, es el equivalente de ´obtener, mediante pago, un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certiﬁcado</a:t>
            </a:r>
            <a:r>
              <a:rPr lang="es-CO" sz="1800" i="1" dirty="0">
                <a:effectLst/>
                <a:latin typeface="Arial" panose="020B0604020202020204" pitchFamily="34" charset="0"/>
                <a:ea typeface="Calibri" panose="020F0502020204030204" pitchFamily="34" charset="0"/>
                <a:cs typeface="Times New Roman" panose="02020603050405020304" pitchFamily="18" charset="0"/>
              </a:rPr>
              <a:t> o resguardo por el cual el servicio de correos se obliga a hacer llegar a su destino una carta o un paquete que se ha de remitir por esa vía´, según la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deﬁnición</a:t>
            </a:r>
            <a:r>
              <a:rPr lang="es-CO" sz="1800" i="1" dirty="0">
                <a:effectLst/>
                <a:latin typeface="Arial" panose="020B0604020202020204" pitchFamily="34" charset="0"/>
                <a:ea typeface="Calibri" panose="020F0502020204030204" pitchFamily="34" charset="0"/>
                <a:cs typeface="Times New Roman" panose="02020603050405020304" pitchFamily="18" charset="0"/>
              </a:rPr>
              <a:t> que da el Diccionario de la Real Academia del verbo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certiﬁcar</a:t>
            </a:r>
            <a:r>
              <a:rPr lang="es-CO" sz="1800" i="1" dirty="0">
                <a:effectLst/>
                <a:latin typeface="Arial" panose="020B0604020202020204" pitchFamily="34" charset="0"/>
                <a:ea typeface="Calibri" panose="020F0502020204030204" pitchFamily="34" charset="0"/>
                <a:cs typeface="Times New Roman" panose="02020603050405020304" pitchFamily="18" charset="0"/>
              </a:rPr>
              <a:t>. En los medios electrónicos, las entidades de certiﬁcación pueden emitir certiﬁcados en los que registren la fecha y hora en la cual un documento ha sido creado, enviado y recibido en un sistema de información, de suerte que es viable probar no solo la fecha de envío sino la de recibo</a:t>
            </a:r>
            <a:r>
              <a:rPr lang="es-CO" sz="1800" i="1" u="sng" dirty="0">
                <a:effectLst/>
                <a:latin typeface="Arial" panose="020B0604020202020204" pitchFamily="34" charset="0"/>
                <a:ea typeface="Calibri" panose="020F0502020204030204" pitchFamily="34" charset="0"/>
                <a:cs typeface="Times New Roman" panose="02020603050405020304" pitchFamily="18" charset="0"/>
              </a:rPr>
              <a:t>. Entonces, es obvio que si el mensaje de datos que contiene el acto administrado que se pretende </a:t>
            </a:r>
            <a:r>
              <a:rPr lang="es-CO" sz="1800" i="1" u="sng" dirty="0" err="1">
                <a:effectLst/>
                <a:latin typeface="Arial" panose="020B0604020202020204" pitchFamily="34" charset="0"/>
                <a:ea typeface="Calibri" panose="020F0502020204030204" pitchFamily="34" charset="0"/>
                <a:cs typeface="Times New Roman" panose="02020603050405020304" pitchFamily="18" charset="0"/>
              </a:rPr>
              <a:t>notiﬁcar</a:t>
            </a:r>
            <a:r>
              <a:rPr lang="es-CO" sz="1800" i="1" u="sng" dirty="0">
                <a:effectLst/>
                <a:latin typeface="Arial" panose="020B0604020202020204" pitchFamily="34" charset="0"/>
                <a:ea typeface="Calibri" panose="020F0502020204030204" pitchFamily="34" charset="0"/>
                <a:cs typeface="Times New Roman" panose="02020603050405020304" pitchFamily="18" charset="0"/>
              </a:rPr>
              <a:t> ha sido recibido por el destinatario a partir de ese momento éste tiene acceso al mismo, de manera que es en dicho momento que se da por efectuada la notiﬁcación</a:t>
            </a:r>
            <a:r>
              <a:rPr lang="es-CO" sz="1800" i="1" dirty="0">
                <a:effectLst/>
                <a:latin typeface="Arial" panose="020B0604020202020204" pitchFamily="34" charset="0"/>
                <a:ea typeface="Calibri" panose="020F0502020204030204" pitchFamily="34" charset="0"/>
                <a:cs typeface="Times New Roman" panose="02020603050405020304" pitchFamily="18" charset="0"/>
              </a:rPr>
              <a:t>”.</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eaLnBrk="0" hangingPunct="0">
              <a:buNone/>
            </a:pPr>
            <a:r>
              <a:rPr lang="es-CO" sz="1800" i="1" dirty="0">
                <a:effectLst/>
                <a:latin typeface="Arial" panose="020B0604020202020204" pitchFamily="34" charset="0"/>
                <a:ea typeface="Calibri" panose="020F0502020204030204" pitchFamily="34" charset="0"/>
              </a:rPr>
              <a:t> </a:t>
            </a:r>
            <a:endParaRPr lang="es-CO" sz="1800" dirty="0">
              <a:effectLst/>
              <a:latin typeface="Arial" panose="020B0604020202020204" pitchFamily="34" charset="0"/>
              <a:ea typeface="Calibri" panose="020F0502020204030204" pitchFamily="34" charset="0"/>
            </a:endParaRPr>
          </a:p>
        </p:txBody>
      </p:sp>
      <p:sp>
        <p:nvSpPr>
          <p:cNvPr id="5" name="CuadroTexto 4">
            <a:extLst>
              <a:ext uri="{FF2B5EF4-FFF2-40B4-BE49-F238E27FC236}">
                <a16:creationId xmlns:a16="http://schemas.microsoft.com/office/drawing/2014/main" id="{206E0761-A110-0D72-BB00-CFDE530825C3}"/>
              </a:ext>
            </a:extLst>
          </p:cNvPr>
          <p:cNvSpPr txBox="1"/>
          <p:nvPr/>
        </p:nvSpPr>
        <p:spPr>
          <a:xfrm>
            <a:off x="2286000" y="-31737454"/>
            <a:ext cx="4572000" cy="9806980"/>
          </a:xfrm>
          <a:prstGeom prst="rect">
            <a:avLst/>
          </a:prstGeom>
          <a:noFill/>
        </p:spPr>
        <p:txBody>
          <a:bodyPr wrap="square">
            <a:spAutoFit/>
          </a:bodyPr>
          <a:lstStyle/>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a:p>
            <a:pPr algn="just"/>
            <a:r>
              <a:rPr lang="es-CO" sz="1800" b="1" dirty="0">
                <a:solidFill>
                  <a:srgbClr val="000000"/>
                </a:solidFill>
                <a:effectLst/>
                <a:latin typeface="Arial" panose="020B0604020202020204" pitchFamily="34" charset="0"/>
                <a:ea typeface="Times New Roman" panose="02020603050405020304" pitchFamily="18" charset="0"/>
              </a:rPr>
              <a:t>CONCLUSIONES:</a:t>
            </a:r>
            <a:endParaRPr lang="es-CO" sz="2000" dirty="0">
              <a:effectLst/>
              <a:latin typeface="Times New Roman" panose="02020603050405020304" pitchFamily="18" charset="0"/>
              <a:ea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a:p>
            <a:pPr algn="just"/>
            <a:r>
              <a:rPr lang="es-CO" sz="1800" dirty="0">
                <a:solidFill>
                  <a:srgbClr val="000000"/>
                </a:solidFill>
                <a:effectLst/>
                <a:latin typeface="Arial" panose="020B0604020202020204" pitchFamily="34" charset="0"/>
                <a:ea typeface="Times New Roman" panose="02020603050405020304" pitchFamily="18" charset="0"/>
              </a:rPr>
              <a:t>La revisión de la situación de hecho, las normas y los pronunciamientos legales, en el caso concreto de la notificación por correo electrónico de la resolución de ganadores de apoyos o estímulos permiten concluir lo siguiente:</a:t>
            </a:r>
            <a:endParaRPr lang="es-CO" sz="2000" dirty="0">
              <a:effectLst/>
              <a:latin typeface="Times New Roman" panose="02020603050405020304" pitchFamily="18" charset="0"/>
              <a:ea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es-CO" sz="1800" dirty="0">
                <a:solidFill>
                  <a:srgbClr val="000000"/>
                </a:solidFill>
                <a:effectLst/>
                <a:latin typeface="Arial" panose="020B0604020202020204" pitchFamily="34" charset="0"/>
                <a:ea typeface="Times New Roman" panose="02020603050405020304" pitchFamily="18" charset="0"/>
              </a:rPr>
              <a:t>La notificación por correo electrónica, como una forma de notificación personal es válida, siempre y cuando se cumplan los siguientes requisitos exigidos por el artículo 56 del CPACA y precisados en el Concepto C.E. 00210 de 2017 de la Sala de Consulta y Servicio Civil. Esto es:</a:t>
            </a:r>
            <a:endParaRPr lang="es-CO" sz="2000" dirty="0">
              <a:effectLst/>
              <a:latin typeface="Times New Roman" panose="02020603050405020304" pitchFamily="18" charset="0"/>
              <a:ea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A) Que el administrado haya aceptado en forma expresa este medio de notificación, de forma tal que no exista duda de su aquiescencia.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B) Que durante el desarrollo de la actuación administrativa no haya solicitado otra forma de notificación, y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C) Que la administración certifique el acuse de recibo del mensaje electrónico, para efectos de establecer la fecha y hora en la cual el administrado tuvo acceso al acto administrativo.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Marcador de número de diapositiva 8">
            <a:extLst>
              <a:ext uri="{FF2B5EF4-FFF2-40B4-BE49-F238E27FC236}">
                <a16:creationId xmlns:a16="http://schemas.microsoft.com/office/drawing/2014/main" id="{F42DC2E1-5A80-C153-1332-68F6046B0D21}"/>
              </a:ext>
            </a:extLst>
          </p:cNvPr>
          <p:cNvSpPr>
            <a:spLocks noGrp="1"/>
          </p:cNvSpPr>
          <p:nvPr>
            <p:ph type="sldNum" sz="quarter" idx="12"/>
          </p:nvPr>
        </p:nvSpPr>
        <p:spPr>
          <a:xfrm>
            <a:off x="6771736" y="6356351"/>
            <a:ext cx="1743614" cy="365125"/>
          </a:xfrm>
        </p:spPr>
        <p:txBody>
          <a:bodyPr/>
          <a:lstStyle/>
          <a:p>
            <a:pPr algn="l"/>
            <a:fld id="{1F92AD35-3D7A-44EC-9E26-BD3A2F6486B4}" type="slidenum">
              <a:rPr lang="es-CO" smtClean="0"/>
              <a:pPr algn="l"/>
              <a:t>12</a:t>
            </a:fld>
            <a:endParaRPr lang="es-CO" dirty="0"/>
          </a:p>
        </p:txBody>
      </p:sp>
    </p:spTree>
    <p:extLst>
      <p:ext uri="{BB962C8B-B14F-4D97-AF65-F5344CB8AC3E}">
        <p14:creationId xmlns:p14="http://schemas.microsoft.com/office/powerpoint/2010/main" val="2826309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B31BE8-45DC-E718-E3CD-240D4D623E45}"/>
              </a:ext>
            </a:extLst>
          </p:cNvPr>
          <p:cNvSpPr>
            <a:spLocks noGrp="1"/>
          </p:cNvSpPr>
          <p:nvPr>
            <p:ph type="title"/>
          </p:nvPr>
        </p:nvSpPr>
        <p:spPr/>
        <p:txBody>
          <a:bodyPr>
            <a:normAutofit/>
          </a:bodyPr>
          <a:lstStyle/>
          <a:p>
            <a:r>
              <a:rPr lang="es-CO" sz="3200" dirty="0">
                <a:effectLst/>
                <a:latin typeface="Arial" panose="020B0604020202020204" pitchFamily="34" charset="0"/>
                <a:ea typeface="Times New Roman" panose="02020603050405020304" pitchFamily="18" charset="0"/>
                <a:cs typeface="Times New Roman" panose="02020603050405020304" pitchFamily="18" charset="0"/>
              </a:rPr>
              <a:t>CUÁNDO SE TIENE POR RECIBIDO UN CORREO ELECTRÓNICO</a:t>
            </a:r>
            <a:endParaRPr lang="es-CO" sz="3200" dirty="0"/>
          </a:p>
        </p:txBody>
      </p:sp>
      <p:sp>
        <p:nvSpPr>
          <p:cNvPr id="3" name="Marcador de contenido 2">
            <a:extLst>
              <a:ext uri="{FF2B5EF4-FFF2-40B4-BE49-F238E27FC236}">
                <a16:creationId xmlns:a16="http://schemas.microsoft.com/office/drawing/2014/main" id="{68D353E6-DB29-BC3B-44E2-D8333F711156}"/>
              </a:ext>
            </a:extLst>
          </p:cNvPr>
          <p:cNvSpPr>
            <a:spLocks noGrp="1"/>
          </p:cNvSpPr>
          <p:nvPr>
            <p:ph idx="1"/>
          </p:nvPr>
        </p:nvSpPr>
        <p:spPr/>
        <p:txBody>
          <a:bodyPr>
            <a:normAutofit fontScale="92500" lnSpcReduction="20000"/>
          </a:bodyPr>
          <a:lstStyle/>
          <a:p>
            <a:pPr marL="0" indent="0">
              <a:buNone/>
            </a:pPr>
            <a:r>
              <a:rPr lang="es-CO" sz="1800" b="1" i="1" dirty="0">
                <a:effectLst/>
                <a:latin typeface="Arial" panose="020B0604020202020204" pitchFamily="34" charset="0"/>
                <a:ea typeface="Calibri" panose="020F0502020204030204" pitchFamily="34" charset="0"/>
              </a:rPr>
              <a:t>Una interpretación diferente resultaría abiertamente contraria no solo a los principios contenidos en el Código Contencioso Administrativo que deben regir las actuaciones administrativos, sino a la </a:t>
            </a:r>
            <a:r>
              <a:rPr lang="es-CO" sz="1800" b="1" i="1" dirty="0" err="1">
                <a:effectLst/>
                <a:latin typeface="Arial" panose="020B0604020202020204" pitchFamily="34" charset="0"/>
                <a:ea typeface="Calibri" panose="020F0502020204030204" pitchFamily="34" charset="0"/>
              </a:rPr>
              <a:t>ﬁnalidad</a:t>
            </a:r>
            <a:r>
              <a:rPr lang="es-CO" sz="1800" b="1" i="1" dirty="0">
                <a:effectLst/>
                <a:latin typeface="Arial" panose="020B0604020202020204" pitchFamily="34" charset="0"/>
                <a:ea typeface="Calibri" panose="020F0502020204030204" pitchFamily="34" charset="0"/>
              </a:rPr>
              <a:t> que tuvo el legislador al incorporar el uso de medios </a:t>
            </a:r>
          </a:p>
          <a:p>
            <a:pPr marL="0" indent="0" algn="just">
              <a:buNone/>
            </a:pPr>
            <a:r>
              <a:rPr lang="es-CO" sz="1800" b="1" i="1" dirty="0">
                <a:effectLst/>
                <a:latin typeface="Arial" panose="020B0604020202020204" pitchFamily="34" charset="0"/>
                <a:ea typeface="Times New Roman" panose="02020603050405020304" pitchFamily="18" charset="0"/>
              </a:rPr>
              <a:t>electrónicos e incentivar su uso con el </a:t>
            </a:r>
            <a:r>
              <a:rPr lang="es-CO" sz="1800" b="1" i="1" dirty="0" err="1">
                <a:effectLst/>
                <a:latin typeface="Arial" panose="020B0604020202020204" pitchFamily="34" charset="0"/>
                <a:ea typeface="Times New Roman" panose="02020603050405020304" pitchFamily="18" charset="0"/>
              </a:rPr>
              <a:t>ﬁn</a:t>
            </a:r>
            <a:r>
              <a:rPr lang="es-CO" sz="1800" b="1" i="1" dirty="0">
                <a:effectLst/>
                <a:latin typeface="Arial" panose="020B0604020202020204" pitchFamily="34" charset="0"/>
                <a:ea typeface="Times New Roman" panose="02020603050405020304" pitchFamily="18" charset="0"/>
              </a:rPr>
              <a:t> de permitir mayor </a:t>
            </a:r>
            <a:r>
              <a:rPr lang="es-CO" sz="1800" b="1" i="1" dirty="0" err="1">
                <a:effectLst/>
                <a:latin typeface="Arial" panose="020B0604020202020204" pitchFamily="34" charset="0"/>
                <a:ea typeface="Times New Roman" panose="02020603050405020304" pitchFamily="18" charset="0"/>
              </a:rPr>
              <a:t>eﬁcacia</a:t>
            </a:r>
            <a:r>
              <a:rPr lang="es-CO" sz="1800" b="1" i="1" dirty="0">
                <a:effectLst/>
                <a:latin typeface="Arial" panose="020B0604020202020204" pitchFamily="34" charset="0"/>
                <a:ea typeface="Times New Roman" panose="02020603050405020304" pitchFamily="18" charset="0"/>
              </a:rPr>
              <a:t>, economía y </a:t>
            </a:r>
            <a:r>
              <a:rPr lang="es-CO" sz="1800" b="1" i="1" dirty="0" err="1">
                <a:effectLst/>
                <a:latin typeface="Arial" panose="020B0604020202020204" pitchFamily="34" charset="0"/>
                <a:ea typeface="Times New Roman" panose="02020603050405020304" pitchFamily="18" charset="0"/>
              </a:rPr>
              <a:t>eﬁciencia</a:t>
            </a:r>
            <a:r>
              <a:rPr lang="es-CO" sz="1800" b="1" i="1" dirty="0">
                <a:effectLst/>
                <a:latin typeface="Arial" panose="020B0604020202020204" pitchFamily="34" charset="0"/>
                <a:ea typeface="Times New Roman" panose="02020603050405020304" pitchFamily="18" charset="0"/>
              </a:rPr>
              <a:t> en las comunicaciones de la Administración con los particulares, </a:t>
            </a:r>
            <a:r>
              <a:rPr lang="es-CO" sz="1800" b="1" i="1" u="sng" dirty="0">
                <a:effectLst/>
                <a:latin typeface="Arial" panose="020B0604020202020204" pitchFamily="34" charset="0"/>
                <a:ea typeface="Times New Roman" panose="02020603050405020304" pitchFamily="18" charset="0"/>
              </a:rPr>
              <a:t>pues quedaría sujeto a la voluntad del interesado decidir el momento en el cual accede al acto administrativo cuya notiﬁcación electrónica se pretende cuando se remite junto</a:t>
            </a:r>
            <a:r>
              <a:rPr lang="es-CO" sz="1800" b="1" i="1" dirty="0">
                <a:effectLst/>
                <a:latin typeface="Arial" panose="020B0604020202020204" pitchFamily="34" charset="0"/>
                <a:ea typeface="Times New Roman" panose="02020603050405020304" pitchFamily="18" charset="0"/>
              </a:rPr>
              <a:t> </a:t>
            </a:r>
            <a:r>
              <a:rPr lang="es-CO" sz="1800" b="1" i="1" u="sng" dirty="0">
                <a:effectLst/>
                <a:latin typeface="Arial" panose="020B0604020202020204" pitchFamily="34" charset="0"/>
                <a:ea typeface="Times New Roman" panose="02020603050405020304" pitchFamily="18" charset="0"/>
              </a:rPr>
              <a:t>con el mensaje de datos al correo informado, máxime si conforme a lo exigido por la ley el interesado aceptó de manera previa esa forma de notiﬁcación.</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b="0" i="1" dirty="0">
                <a:effectLst/>
                <a:latin typeface="Arial" panose="020B0604020202020204" pitchFamily="34" charset="0"/>
                <a:ea typeface="Times New Roman" panose="02020603050405020304" pitchFamily="18" charset="0"/>
              </a:rPr>
              <a:t> </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b="1" i="1" dirty="0">
                <a:effectLst/>
                <a:latin typeface="Arial" panose="020B0604020202020204" pitchFamily="34" charset="0"/>
                <a:ea typeface="Times New Roman" panose="02020603050405020304" pitchFamily="18" charset="0"/>
              </a:rPr>
              <a:t>Por lo tanto, es claro que el propósito del legislador al incorporar esta forma de notiﬁcación fue promover el uso de los medios electrónicos, de forma tal que se logre una mayor </a:t>
            </a:r>
            <a:r>
              <a:rPr lang="es-CO" sz="1800" b="1" i="1" dirty="0" err="1">
                <a:effectLst/>
                <a:latin typeface="Arial" panose="020B0604020202020204" pitchFamily="34" charset="0"/>
                <a:ea typeface="Times New Roman" panose="02020603050405020304" pitchFamily="18" charset="0"/>
              </a:rPr>
              <a:t>eﬁciencia</a:t>
            </a:r>
            <a:r>
              <a:rPr lang="es-CO" sz="1800" b="1" i="1" dirty="0">
                <a:effectLst/>
                <a:latin typeface="Arial" panose="020B0604020202020204" pitchFamily="34" charset="0"/>
                <a:ea typeface="Times New Roman" panose="02020603050405020304" pitchFamily="18" charset="0"/>
              </a:rPr>
              <a:t> y celeridad en las actuaciones de la Administración, así como la efectividad de los derechos de los particulares; en tal virtud, sujetar la efectividad de la notiﬁcación electrónica al acceso efectivo del archivo anexo que contiene el acto administrativo, además de contrariar la </a:t>
            </a:r>
            <a:r>
              <a:rPr lang="es-CO" sz="1800" b="1" i="1" dirty="0" err="1">
                <a:effectLst/>
                <a:latin typeface="Arial" panose="020B0604020202020204" pitchFamily="34" charset="0"/>
                <a:ea typeface="Times New Roman" panose="02020603050405020304" pitchFamily="18" charset="0"/>
              </a:rPr>
              <a:t>ﬁnalidad</a:t>
            </a:r>
            <a:r>
              <a:rPr lang="es-CO" sz="1800" b="1" i="1" dirty="0">
                <a:effectLst/>
                <a:latin typeface="Arial" panose="020B0604020202020204" pitchFamily="34" charset="0"/>
                <a:ea typeface="Times New Roman" panose="02020603050405020304" pitchFamily="18" charset="0"/>
              </a:rPr>
              <a:t> de la norma</a:t>
            </a:r>
            <a:r>
              <a:rPr lang="es-CO" sz="1800" b="1" i="1" u="sng" dirty="0">
                <a:effectLst/>
                <a:latin typeface="Arial" panose="020B0604020202020204" pitchFamily="34" charset="0"/>
                <a:ea typeface="Times New Roman" panose="02020603050405020304" pitchFamily="18" charset="0"/>
              </a:rPr>
              <a:t>, en cuanto deja al particular decidir el momento accederá al acto administrativo cuya notiﬁcación se pretende</a:t>
            </a:r>
            <a:r>
              <a:rPr lang="es-CO" sz="1800" b="1" i="1" dirty="0">
                <a:effectLst/>
                <a:latin typeface="Arial" panose="020B0604020202020204" pitchFamily="34" charset="0"/>
                <a:ea typeface="Times New Roman" panose="02020603050405020304" pitchFamily="18" charset="0"/>
              </a:rPr>
              <a:t>.” El subrayado es nuestro.</a:t>
            </a:r>
            <a:endParaRPr lang="es-CO" sz="1800" dirty="0">
              <a:effectLst/>
              <a:latin typeface="Times New Roman" panose="02020603050405020304" pitchFamily="18" charset="0"/>
              <a:ea typeface="Times New Roman" panose="02020603050405020304" pitchFamily="18" charset="0"/>
            </a:endParaRPr>
          </a:p>
          <a:p>
            <a:endParaRPr lang="es-CO" dirty="0"/>
          </a:p>
        </p:txBody>
      </p:sp>
      <p:sp>
        <p:nvSpPr>
          <p:cNvPr id="5" name="CuadroTexto 4">
            <a:extLst>
              <a:ext uri="{FF2B5EF4-FFF2-40B4-BE49-F238E27FC236}">
                <a16:creationId xmlns:a16="http://schemas.microsoft.com/office/drawing/2014/main" id="{206E0761-A110-0D72-BB00-CFDE530825C3}"/>
              </a:ext>
            </a:extLst>
          </p:cNvPr>
          <p:cNvSpPr txBox="1"/>
          <p:nvPr/>
        </p:nvSpPr>
        <p:spPr>
          <a:xfrm>
            <a:off x="2286000" y="-31737454"/>
            <a:ext cx="4572000" cy="9806980"/>
          </a:xfrm>
          <a:prstGeom prst="rect">
            <a:avLst/>
          </a:prstGeom>
          <a:noFill/>
        </p:spPr>
        <p:txBody>
          <a:bodyPr wrap="square">
            <a:spAutoFit/>
          </a:bodyPr>
          <a:lstStyle/>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a:p>
            <a:pPr algn="just"/>
            <a:r>
              <a:rPr lang="es-CO" sz="1800" b="1" dirty="0">
                <a:solidFill>
                  <a:srgbClr val="000000"/>
                </a:solidFill>
                <a:effectLst/>
                <a:latin typeface="Arial" panose="020B0604020202020204" pitchFamily="34" charset="0"/>
                <a:ea typeface="Times New Roman" panose="02020603050405020304" pitchFamily="18" charset="0"/>
              </a:rPr>
              <a:t>CONCLUSIONES:</a:t>
            </a:r>
            <a:endParaRPr lang="es-CO" sz="2000" dirty="0">
              <a:effectLst/>
              <a:latin typeface="Times New Roman" panose="02020603050405020304" pitchFamily="18" charset="0"/>
              <a:ea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a:p>
            <a:pPr algn="just"/>
            <a:r>
              <a:rPr lang="es-CO" sz="1800" dirty="0">
                <a:solidFill>
                  <a:srgbClr val="000000"/>
                </a:solidFill>
                <a:effectLst/>
                <a:latin typeface="Arial" panose="020B0604020202020204" pitchFamily="34" charset="0"/>
                <a:ea typeface="Times New Roman" panose="02020603050405020304" pitchFamily="18" charset="0"/>
              </a:rPr>
              <a:t>La revisión de la situación de hecho, las normas y los pronunciamientos legales, en el caso concreto de la notificación por correo electrónico de la resolución de ganadores de apoyos o estímulos permiten concluir lo siguiente:</a:t>
            </a:r>
            <a:endParaRPr lang="es-CO" sz="2000" dirty="0">
              <a:effectLst/>
              <a:latin typeface="Times New Roman" panose="02020603050405020304" pitchFamily="18" charset="0"/>
              <a:ea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es-CO" sz="1800" dirty="0">
                <a:solidFill>
                  <a:srgbClr val="000000"/>
                </a:solidFill>
                <a:effectLst/>
                <a:latin typeface="Arial" panose="020B0604020202020204" pitchFamily="34" charset="0"/>
                <a:ea typeface="Times New Roman" panose="02020603050405020304" pitchFamily="18" charset="0"/>
              </a:rPr>
              <a:t>La notificación por correo electrónica, como una forma de notificación personal es válida, siempre y cuando se cumplan los siguientes requisitos exigidos por el artículo 56 del CPACA y precisados en el Concepto C.E. 00210 de 2017 de la Sala de Consulta y Servicio Civil. Esto es:</a:t>
            </a:r>
            <a:endParaRPr lang="es-CO" sz="2000" dirty="0">
              <a:effectLst/>
              <a:latin typeface="Times New Roman" panose="02020603050405020304" pitchFamily="18" charset="0"/>
              <a:ea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A) Que el administrado haya aceptado en forma expresa este medio de notificación, de forma tal que no exista duda de su aquiescencia.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B) Que durante el desarrollo de la actuación administrativa no haya solicitado otra forma de notificación, y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C) Que la administración certifique el acuse de recibo del mensaje electrónico, para efectos de establecer la fecha y hora en la cual el administrado tuvo acceso al acto administrativo.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Marcador de número de diapositiva 8">
            <a:extLst>
              <a:ext uri="{FF2B5EF4-FFF2-40B4-BE49-F238E27FC236}">
                <a16:creationId xmlns:a16="http://schemas.microsoft.com/office/drawing/2014/main" id="{F42DC2E1-5A80-C153-1332-68F6046B0D21}"/>
              </a:ext>
            </a:extLst>
          </p:cNvPr>
          <p:cNvSpPr>
            <a:spLocks noGrp="1"/>
          </p:cNvSpPr>
          <p:nvPr>
            <p:ph type="sldNum" sz="quarter" idx="12"/>
          </p:nvPr>
        </p:nvSpPr>
        <p:spPr>
          <a:xfrm>
            <a:off x="6771736" y="6356351"/>
            <a:ext cx="1743614" cy="365125"/>
          </a:xfrm>
        </p:spPr>
        <p:txBody>
          <a:bodyPr/>
          <a:lstStyle/>
          <a:p>
            <a:pPr algn="l"/>
            <a:fld id="{1F92AD35-3D7A-44EC-9E26-BD3A2F6486B4}" type="slidenum">
              <a:rPr lang="es-CO" smtClean="0"/>
              <a:pPr algn="l"/>
              <a:t>13</a:t>
            </a:fld>
            <a:endParaRPr lang="es-CO" dirty="0"/>
          </a:p>
        </p:txBody>
      </p:sp>
    </p:spTree>
    <p:extLst>
      <p:ext uri="{BB962C8B-B14F-4D97-AF65-F5344CB8AC3E}">
        <p14:creationId xmlns:p14="http://schemas.microsoft.com/office/powerpoint/2010/main" val="397758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6668D1-6F65-B3FC-6993-7AF2F392A18B}"/>
              </a:ext>
            </a:extLst>
          </p:cNvPr>
          <p:cNvSpPr>
            <a:spLocks noGrp="1"/>
          </p:cNvSpPr>
          <p:nvPr>
            <p:ph type="title"/>
          </p:nvPr>
        </p:nvSpPr>
        <p:spPr/>
        <p:txBody>
          <a:bodyPr/>
          <a:lstStyle/>
          <a:p>
            <a:r>
              <a:rPr lang="es-CO" dirty="0"/>
              <a:t>¿HACIA DONDE SE ORIENTAN LAS CORTES?</a:t>
            </a:r>
          </a:p>
        </p:txBody>
      </p:sp>
      <p:sp>
        <p:nvSpPr>
          <p:cNvPr id="3" name="Marcador de contenido 2">
            <a:extLst>
              <a:ext uri="{FF2B5EF4-FFF2-40B4-BE49-F238E27FC236}">
                <a16:creationId xmlns:a16="http://schemas.microsoft.com/office/drawing/2014/main" id="{E3672BE2-9803-3B8A-8D11-A1A7C4C916A8}"/>
              </a:ext>
            </a:extLst>
          </p:cNvPr>
          <p:cNvSpPr>
            <a:spLocks noGrp="1"/>
          </p:cNvSpPr>
          <p:nvPr>
            <p:ph idx="1"/>
          </p:nvPr>
        </p:nvSpPr>
        <p:spPr/>
        <p:txBody>
          <a:bodyPr/>
          <a:lstStyle/>
          <a:p>
            <a:pPr marL="0" indent="0" algn="just">
              <a:buNone/>
            </a:pPr>
            <a:r>
              <a:rPr lang="es-CO" sz="1800" dirty="0">
                <a:effectLst/>
                <a:latin typeface="Arial" panose="020B0604020202020204" pitchFamily="34" charset="0"/>
                <a:ea typeface="Times New Roman" panose="02020603050405020304" pitchFamily="18" charset="0"/>
              </a:rPr>
              <a:t> </a:t>
            </a:r>
            <a:endParaRPr lang="es-CO" sz="1800" dirty="0">
              <a:effectLst/>
              <a:ea typeface="Times New Roman" panose="02020603050405020304" pitchFamily="18" charset="0"/>
            </a:endParaRPr>
          </a:p>
          <a:p>
            <a:pPr marL="0" indent="0" algn="just">
              <a:buNone/>
            </a:pPr>
            <a:r>
              <a:rPr lang="es-CO" sz="1800" dirty="0">
                <a:solidFill>
                  <a:srgbClr val="000000"/>
                </a:solidFill>
                <a:ea typeface="Times New Roman" panose="02020603050405020304" pitchFamily="18" charset="0"/>
              </a:rPr>
              <a:t>E</a:t>
            </a:r>
            <a:r>
              <a:rPr lang="es-CO" sz="1800" dirty="0">
                <a:solidFill>
                  <a:srgbClr val="000000"/>
                </a:solidFill>
                <a:effectLst/>
                <a:ea typeface="Times New Roman" panose="02020603050405020304" pitchFamily="18" charset="0"/>
              </a:rPr>
              <a:t>stos pronunciamientos se orientan a concluir que la notificación se entiende surtida cuando es recibido el correo electrónico como instrumento para enterarse de la información, mas no en una fecha posterior cuando el usuario abre su bandeja de entrada y da lectura a la comunicación, </a:t>
            </a:r>
            <a:r>
              <a:rPr lang="es-CO" sz="1800" b="1" dirty="0">
                <a:solidFill>
                  <a:srgbClr val="000000"/>
                </a:solidFill>
                <a:effectLst/>
                <a:ea typeface="Times New Roman" panose="02020603050405020304" pitchFamily="18" charset="0"/>
              </a:rPr>
              <a:t>pues habilitar esta situación, agrega el fallo, implicaría que la notificación quedaría al arbitrio de su receptor.</a:t>
            </a:r>
            <a:endParaRPr lang="es-CO" sz="1800" dirty="0">
              <a:effectLst/>
              <a:ea typeface="Times New Roman" panose="02020603050405020304" pitchFamily="18" charset="0"/>
            </a:endParaRPr>
          </a:p>
          <a:p>
            <a:pPr marL="0" indent="0" algn="just">
              <a:buNone/>
            </a:pPr>
            <a:endParaRPr lang="es-CO" sz="1800" dirty="0">
              <a:effectLst/>
              <a:ea typeface="Times New Roman" panose="02020603050405020304" pitchFamily="18" charset="0"/>
            </a:endParaRPr>
          </a:p>
          <a:p>
            <a:pPr marL="0" indent="0" algn="just">
              <a:buNone/>
            </a:pPr>
            <a:r>
              <a:rPr lang="es-CO" sz="1800" dirty="0">
                <a:solidFill>
                  <a:srgbClr val="000000"/>
                </a:solidFill>
                <a:effectLst/>
                <a:ea typeface="Times New Roman" panose="02020603050405020304" pitchFamily="18" charset="0"/>
              </a:rPr>
              <a:t>Ahora, en relación con la función que cumple la constancia que acusa recibo de la notificación mediante el uso de un correo electrónico o cualquiera otra tecnología, debe aclararse que los artículos 291 y 292 del Código General del Proceso prevén que “se presumirá que el destinatario ha recibido la comunicación cuando el iniciador </a:t>
            </a:r>
            <a:r>
              <a:rPr lang="es-CO" sz="1800" dirty="0" err="1">
                <a:solidFill>
                  <a:srgbClr val="000000"/>
                </a:solidFill>
                <a:effectLst/>
                <a:ea typeface="Times New Roman" panose="02020603050405020304" pitchFamily="18" charset="0"/>
              </a:rPr>
              <a:t>recepcione</a:t>
            </a:r>
            <a:r>
              <a:rPr lang="es-CO" sz="1800" dirty="0">
                <a:solidFill>
                  <a:srgbClr val="000000"/>
                </a:solidFill>
                <a:effectLst/>
                <a:ea typeface="Times New Roman" panose="02020603050405020304" pitchFamily="18" charset="0"/>
              </a:rPr>
              <a:t> acuse de recibo”, esto es, </a:t>
            </a:r>
            <a:r>
              <a:rPr lang="es-CO" sz="1800" b="1" dirty="0">
                <a:solidFill>
                  <a:srgbClr val="000000"/>
                </a:solidFill>
                <a:effectLst/>
                <a:ea typeface="Times New Roman" panose="02020603050405020304" pitchFamily="18" charset="0"/>
              </a:rPr>
              <a:t>que la respuesta del destinatario indicando la recepción del mensaje de datos hará presumir que lo recibió</a:t>
            </a:r>
            <a:r>
              <a:rPr lang="es-CO" sz="1800" dirty="0">
                <a:solidFill>
                  <a:srgbClr val="000000"/>
                </a:solidFill>
                <a:effectLst/>
                <a:ea typeface="Times New Roman" panose="02020603050405020304" pitchFamily="18" charset="0"/>
              </a:rPr>
              <a:t>.</a:t>
            </a:r>
            <a:endParaRPr lang="es-CO" sz="1800" dirty="0">
              <a:effectLst/>
              <a:ea typeface="Times New Roman" panose="02020603050405020304" pitchFamily="18" charset="0"/>
            </a:endParaRPr>
          </a:p>
          <a:p>
            <a:endParaRPr lang="es-CO" dirty="0"/>
          </a:p>
        </p:txBody>
      </p:sp>
      <p:sp>
        <p:nvSpPr>
          <p:cNvPr id="4" name="Marcador de número de diapositiva 3">
            <a:extLst>
              <a:ext uri="{FF2B5EF4-FFF2-40B4-BE49-F238E27FC236}">
                <a16:creationId xmlns:a16="http://schemas.microsoft.com/office/drawing/2014/main" id="{4DBDA613-80CE-7C04-6A09-E50A5E322595}"/>
              </a:ext>
            </a:extLst>
          </p:cNvPr>
          <p:cNvSpPr>
            <a:spLocks noGrp="1"/>
          </p:cNvSpPr>
          <p:nvPr>
            <p:ph type="sldNum" sz="quarter" idx="12"/>
          </p:nvPr>
        </p:nvSpPr>
        <p:spPr/>
        <p:txBody>
          <a:bodyPr/>
          <a:lstStyle/>
          <a:p>
            <a:fld id="{1F92AD35-3D7A-44EC-9E26-BD3A2F6486B4}" type="slidenum">
              <a:rPr lang="es-CO" smtClean="0"/>
              <a:t>14</a:t>
            </a:fld>
            <a:endParaRPr lang="es-CO"/>
          </a:p>
        </p:txBody>
      </p:sp>
    </p:spTree>
    <p:extLst>
      <p:ext uri="{BB962C8B-B14F-4D97-AF65-F5344CB8AC3E}">
        <p14:creationId xmlns:p14="http://schemas.microsoft.com/office/powerpoint/2010/main" val="242987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B3CB28-1F08-F6D2-4A83-450694FDDD78}"/>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6E00C379-B000-B654-01BE-0ED323B7FA05}"/>
              </a:ext>
            </a:extLst>
          </p:cNvPr>
          <p:cNvSpPr>
            <a:spLocks noGrp="1"/>
          </p:cNvSpPr>
          <p:nvPr>
            <p:ph idx="1"/>
          </p:nvPr>
        </p:nvSpPr>
        <p:spPr/>
        <p:txBody>
          <a:bodyPr>
            <a:normAutofit fontScale="92500" lnSpcReduction="20000"/>
          </a:bodyPr>
          <a:lstStyle/>
          <a:p>
            <a:pPr algn="just"/>
            <a:r>
              <a:rPr lang="es-CO" sz="1800" dirty="0">
                <a:effectLst/>
                <a:latin typeface="Arial" panose="020B0604020202020204" pitchFamily="34" charset="0"/>
                <a:ea typeface="Times New Roman" panose="02020603050405020304" pitchFamily="18" charset="0"/>
              </a:rPr>
              <a:t>La respuesta a este interrogante ha suscitado varios pronunciamientos de la Corte Constitucional, del Consejo de Estado, de la Corte Suprema de Justica porque algunos actores jurídicos continúan interpretando que se requiere acreditar la lectura efectiva del correo electrónico o de la providencia judicial adjunta a notificar, pese a que las altas cortes, han indicado que no es así. </a:t>
            </a:r>
            <a:endParaRPr lang="es-CO" sz="1800" dirty="0">
              <a:effectLst/>
              <a:latin typeface="Times New Roman" panose="02020603050405020304" pitchFamily="18" charset="0"/>
              <a:ea typeface="Times New Roman" panose="02020603050405020304" pitchFamily="18" charset="0"/>
            </a:endParaRPr>
          </a:p>
          <a:p>
            <a:pPr algn="just"/>
            <a:endParaRPr lang="es-CO" sz="1800" dirty="0">
              <a:effectLst/>
              <a:latin typeface="Times New Roman" panose="02020603050405020304" pitchFamily="18" charset="0"/>
              <a:ea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Por ejemplo, en la Sentencia STC 690 del 2020 (20190231901) de la Corte Suprema de Justicia se estableció que </a:t>
            </a:r>
            <a:r>
              <a:rPr lang="es-CO" sz="1800" i="1" dirty="0">
                <a:effectLst/>
                <a:latin typeface="Arial" panose="020B0604020202020204" pitchFamily="34" charset="0"/>
                <a:ea typeface="Times New Roman" panose="02020603050405020304" pitchFamily="18" charset="0"/>
              </a:rPr>
              <a:t>“lo relevante no es ‘demostrar’ que el ‘correo fue abierto’, sino que (…) conforme a las reglas que rigen la materia, (…) el iniciador recepción acuse de recibo”, </a:t>
            </a:r>
            <a:r>
              <a:rPr lang="es-CO" sz="1800" dirty="0">
                <a:effectLst/>
                <a:latin typeface="Arial" panose="020B0604020202020204" pitchFamily="34" charset="0"/>
                <a:ea typeface="Times New Roman" panose="02020603050405020304" pitchFamily="18" charset="0"/>
              </a:rPr>
              <a:t>en el sentido de que la notificación de una providencia a través de medios electrónicos se entiende surtida en el momento en que se recibe el correo electrónico, no cuando el receptor tiene acceso a la bandeja de entrada.</a:t>
            </a:r>
            <a:endParaRPr lang="es-CO" sz="1800" dirty="0">
              <a:effectLst/>
              <a:latin typeface="Times New Roman" panose="02020603050405020304" pitchFamily="18" charset="0"/>
              <a:ea typeface="Times New Roman" panose="02020603050405020304" pitchFamily="18" charset="0"/>
            </a:endParaRPr>
          </a:p>
          <a:p>
            <a:pPr algn="just"/>
            <a:endParaRPr lang="es-CO" sz="1800" dirty="0">
              <a:effectLst/>
              <a:latin typeface="Times New Roman" panose="02020603050405020304" pitchFamily="18" charset="0"/>
              <a:ea typeface="Times New Roman" panose="02020603050405020304" pitchFamily="18" charset="0"/>
            </a:endParaRPr>
          </a:p>
          <a:p>
            <a:pPr algn="just"/>
            <a:r>
              <a:rPr lang="es-CO" sz="1800" b="1" dirty="0">
                <a:solidFill>
                  <a:srgbClr val="000000"/>
                </a:solidFill>
                <a:effectLst/>
                <a:latin typeface="Arial" panose="020B0604020202020204" pitchFamily="34" charset="0"/>
                <a:ea typeface="Calibri" panose="020F0502020204030204" pitchFamily="34" charset="0"/>
              </a:rPr>
              <a:t>En otro caso, e</a:t>
            </a:r>
            <a:r>
              <a:rPr lang="es-CO" sz="1800" dirty="0">
                <a:solidFill>
                  <a:srgbClr val="000000"/>
                </a:solidFill>
                <a:effectLst/>
                <a:latin typeface="Arial" panose="020B0604020202020204" pitchFamily="34" charset="0"/>
                <a:ea typeface="Calibri" panose="020F0502020204030204" pitchFamily="34" charset="0"/>
              </a:rPr>
              <a:t>l Consejo de Estado Sala Plena de lo Contencioso Administrativo, Consejera Ponente: Stella Jeannette Carvajal Basto. Auto de Unificación Jurisprudencial Bogotá, D.C., veintinueve (29) de noviembre de dos mil veintidós (2022).</a:t>
            </a:r>
          </a:p>
          <a:p>
            <a:pPr algn="just"/>
            <a:r>
              <a:rPr lang="es-CO" sz="1800" dirty="0">
                <a:solidFill>
                  <a:srgbClr val="000000"/>
                </a:solidFill>
                <a:effectLst/>
                <a:latin typeface="Arial" panose="020B0604020202020204" pitchFamily="34" charset="0"/>
                <a:ea typeface="Calibri" panose="020F0502020204030204" pitchFamily="34" charset="0"/>
              </a:rPr>
              <a:t> </a:t>
            </a:r>
          </a:p>
          <a:p>
            <a:endParaRPr lang="es-CO" dirty="0"/>
          </a:p>
        </p:txBody>
      </p:sp>
      <p:sp>
        <p:nvSpPr>
          <p:cNvPr id="4" name="Marcador de número de diapositiva 3">
            <a:extLst>
              <a:ext uri="{FF2B5EF4-FFF2-40B4-BE49-F238E27FC236}">
                <a16:creationId xmlns:a16="http://schemas.microsoft.com/office/drawing/2014/main" id="{4C6A716B-9356-B4C8-29C4-954D11C4CFEF}"/>
              </a:ext>
            </a:extLst>
          </p:cNvPr>
          <p:cNvSpPr>
            <a:spLocks noGrp="1"/>
          </p:cNvSpPr>
          <p:nvPr>
            <p:ph type="sldNum" sz="quarter" idx="12"/>
          </p:nvPr>
        </p:nvSpPr>
        <p:spPr/>
        <p:txBody>
          <a:bodyPr/>
          <a:lstStyle/>
          <a:p>
            <a:fld id="{1F92AD35-3D7A-44EC-9E26-BD3A2F6486B4}" type="slidenum">
              <a:rPr lang="es-CO" smtClean="0"/>
              <a:t>15</a:t>
            </a:fld>
            <a:endParaRPr lang="es-CO"/>
          </a:p>
        </p:txBody>
      </p:sp>
    </p:spTree>
    <p:extLst>
      <p:ext uri="{BB962C8B-B14F-4D97-AF65-F5344CB8AC3E}">
        <p14:creationId xmlns:p14="http://schemas.microsoft.com/office/powerpoint/2010/main" val="1139007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fontScale="62500" lnSpcReduction="20000"/>
          </a:bodyPr>
          <a:lstStyle/>
          <a:p>
            <a:pPr marL="0" indent="0" algn="just">
              <a:buNone/>
            </a:pPr>
            <a:r>
              <a:rPr lang="es-CO" sz="1800" dirty="0">
                <a:effectLst/>
                <a:latin typeface="Arial" panose="020B0604020202020204" pitchFamily="34" charset="0"/>
                <a:ea typeface="Times New Roman" panose="02020603050405020304" pitchFamily="18" charset="0"/>
              </a:rPr>
              <a:t>  </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dirty="0">
                <a:solidFill>
                  <a:srgbClr val="000000"/>
                </a:solidFill>
                <a:effectLst/>
                <a:latin typeface="Arial" panose="020B0604020202020204" pitchFamily="34" charset="0"/>
                <a:ea typeface="Times New Roman" panose="02020603050405020304" pitchFamily="18" charset="0"/>
              </a:rPr>
              <a:t>La revisión de la situación de hecho, las normas y los pronunciamientos legales, en el caso concreto de la notificación por correo electrónico de la resolución de ganadores de apoyos o estímulos permiten concluir lo siguiente:</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dirty="0">
                <a:effectLst/>
                <a:latin typeface="Arial" panose="020B0604020202020204" pitchFamily="34" charset="0"/>
                <a:ea typeface="Times New Roman" panose="02020603050405020304" pitchFamily="18" charset="0"/>
              </a:rPr>
              <a:t> </a:t>
            </a:r>
            <a:endParaRPr lang="es-CO" sz="1800" dirty="0">
              <a:effectLst/>
              <a:latin typeface="Times New Roman" panose="02020603050405020304" pitchFamily="18" charset="0"/>
              <a:ea typeface="Times New Roman" panose="02020603050405020304" pitchFamily="18" charset="0"/>
            </a:endParaRPr>
          </a:p>
          <a:p>
            <a:pPr marL="0" lvl="0" indent="0" algn="just">
              <a:buNone/>
            </a:pPr>
            <a:r>
              <a:rPr lang="es-CO" sz="1800" dirty="0">
                <a:solidFill>
                  <a:srgbClr val="000000"/>
                </a:solidFill>
                <a:effectLst/>
                <a:latin typeface="Arial" panose="020B0604020202020204" pitchFamily="34" charset="0"/>
                <a:ea typeface="Times New Roman" panose="02020603050405020304" pitchFamily="18" charset="0"/>
              </a:rPr>
              <a:t>La notificación por correo electrónica, como una forma de notificación personal es válida, siempre y cuando se cumplan los siguientes requisitos exigidos por el artículo 56 del CPACA y precisados en el Concepto C.E. 00210 de 2017 de la Sala de Consulta y Servicio Civil. Esto es:</a:t>
            </a:r>
            <a:endParaRPr lang="es-CO" sz="1800" dirty="0">
              <a:effectLst/>
              <a:latin typeface="Times New Roman" panose="02020603050405020304" pitchFamily="18" charset="0"/>
              <a:ea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A) Que el administrado haya aceptado en forma expresa este medio de notificación, de forma tal que no exista duda de su aquiescencia.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B) Que durante el desarrollo de la actuación administrativa no haya solicitado otra forma de notificación, y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C) Que la administración certifique el acuse de recibo del mensaje electrónico, para efectos de establecer la fecha y hora en la cual el administrado tuvo acceso al acto administrativo.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Como se demostró con las constancias de la Oficina de Correspondencia de la Secretaría de Cultura, del documento que acredita la aceptación expresa de la notificación por correo de los participantes en la convocatoria y que la empresa 472 tiene la autorización legal y la competencia para que la administración certifique el acuse de recibo del mensaje electrónico, se concluye que la SCRD, está notificando correctamente a los participantes.</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Marcador de número de diapositiva 7">
            <a:extLst>
              <a:ext uri="{FF2B5EF4-FFF2-40B4-BE49-F238E27FC236}">
                <a16:creationId xmlns:a16="http://schemas.microsoft.com/office/drawing/2014/main" id="{DCDDBEAD-03EE-92EC-D691-EB3C48B7D227}"/>
              </a:ext>
            </a:extLst>
          </p:cNvPr>
          <p:cNvSpPr>
            <a:spLocks noGrp="1"/>
          </p:cNvSpPr>
          <p:nvPr>
            <p:ph type="sldNum" sz="quarter" idx="12"/>
          </p:nvPr>
        </p:nvSpPr>
        <p:spPr/>
        <p:txBody>
          <a:bodyPr/>
          <a:lstStyle/>
          <a:p>
            <a:fld id="{1F92AD35-3D7A-44EC-9E26-BD3A2F6486B4}" type="slidenum">
              <a:rPr lang="es-CO" smtClean="0"/>
              <a:t>16</a:t>
            </a:fld>
            <a:endParaRPr lang="es-CO"/>
          </a:p>
        </p:txBody>
      </p:sp>
    </p:spTree>
    <p:extLst>
      <p:ext uri="{BB962C8B-B14F-4D97-AF65-F5344CB8AC3E}">
        <p14:creationId xmlns:p14="http://schemas.microsoft.com/office/powerpoint/2010/main" val="3012859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fontScale="92500" lnSpcReduction="10000"/>
          </a:bodyPr>
          <a:lstStyle/>
          <a:p>
            <a:pPr marL="0" lvl="0" indent="0" algn="just">
              <a:lnSpc>
                <a:spcPct val="107000"/>
              </a:lnSpc>
              <a:buNone/>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El correo electrónico certificado que se envíe, desde la primera vez debe contar la siguiente información: i) fecha,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ii</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fecha del acto que se está notificando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iii</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autoridad que lo expidió,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iv</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recursos que legalmente proceden, v) autoridades ante quienes deben interponerse, y vi) plazos respectivos para interponer los recursos.</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En este orden de ideas, se debe considerar que por medio de correo electrónico enviado con los anteriores requisitos el participante en una Convocatoria queda válida y correctamente notificado y no requiere de más acciones de la Secretaría para hacer que el interesado lea el correo y exprese su aceptación o rechazo del premio.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r>
              <a:rPr lang="es-CO" sz="1800" dirty="0">
                <a:solidFill>
                  <a:srgbClr val="000000"/>
                </a:solidFill>
                <a:effectLst/>
                <a:latin typeface="Arial" panose="020B0604020202020204" pitchFamily="34" charset="0"/>
                <a:ea typeface="Times New Roman" panose="02020603050405020304" pitchFamily="18" charset="0"/>
              </a:rPr>
              <a:t>Como está redactado el texto actualmente, pareciera que se envía un primer correo que hace las veces de citación al participante. Lo cual no es necesario, porque el Consejo de Estado en el concepto del 2017, dice que: </a:t>
            </a:r>
            <a:endParaRPr lang="es-CO" sz="1800" dirty="0">
              <a:effectLst/>
              <a:latin typeface="Times New Roman" panose="02020603050405020304" pitchFamily="18" charset="0"/>
              <a:ea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07245D2E-5204-1445-FBBF-38067AD49130}"/>
              </a:ext>
            </a:extLst>
          </p:cNvPr>
          <p:cNvSpPr>
            <a:spLocks noGrp="1"/>
          </p:cNvSpPr>
          <p:nvPr>
            <p:ph type="sldNum" sz="quarter" idx="12"/>
          </p:nvPr>
        </p:nvSpPr>
        <p:spPr/>
        <p:txBody>
          <a:bodyPr/>
          <a:lstStyle/>
          <a:p>
            <a:fld id="{1F92AD35-3D7A-44EC-9E26-BD3A2F6486B4}" type="slidenum">
              <a:rPr lang="es-CO" smtClean="0"/>
              <a:t>17</a:t>
            </a:fld>
            <a:endParaRPr lang="es-CO"/>
          </a:p>
        </p:txBody>
      </p:sp>
    </p:spTree>
    <p:extLst>
      <p:ext uri="{BB962C8B-B14F-4D97-AF65-F5344CB8AC3E}">
        <p14:creationId xmlns:p14="http://schemas.microsoft.com/office/powerpoint/2010/main" val="326033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lnSpcReduction="10000"/>
          </a:bodyPr>
          <a:lstStyle/>
          <a:p>
            <a:pPr marL="0" indent="0" algn="just">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Debe entenderse que la notificación se entiende cumplida con el envio, sin errores al correo electrónico autorizado y notificado, y no se requiere la lectura del interesado. Prueba de esta situación es que cuando los abogados en los procesos judiciales contenciosos o de cualquier orden autorizan expresamente la notificación electrónica, quedan notificados, sin que el juez se vea obligado a recordarle la lectura del correo, a enviarle un nuevo correo o a volver a notificarlo.</a:t>
            </a:r>
            <a:endParaRPr lang="es-CO"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Si el interesado no quiere o se olvida de leer el correo electrónico, la SCRD, al cabo de los cinco días puede considerar que el interesado no está interesado en recibir el premio, reconocimiento, o incentivo y esto lo debe dejar claro en la Convocatoria. Porque como indicó el Consejo de Estado en el concepto C.E. 00210 de 2017 de la Sala de Consulta y Servicio Civil.</a:t>
            </a:r>
          </a:p>
          <a:p>
            <a:pPr marL="0" indent="0" algn="just">
              <a:buNone/>
            </a:pPr>
            <a:r>
              <a:rPr lang="es-CO" sz="1800" i="1" dirty="0">
                <a:effectLst/>
                <a:latin typeface="Arial" panose="020B0604020202020204" pitchFamily="34" charset="0"/>
                <a:ea typeface="Calibri" panose="020F0502020204030204" pitchFamily="34" charset="0"/>
              </a:rPr>
              <a:t>“Por</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último,</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el</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artículo</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56</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en</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estudio</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no</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requiere</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del</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envío</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de</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citación</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alguna</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para</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llevar</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a</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cabo</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la</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notiﬁcación</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por</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medios</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electrónicos,</a:t>
            </a:r>
            <a:r>
              <a:rPr lang="es-CO" sz="1800" i="1" spc="-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pues,</a:t>
            </a:r>
            <a:r>
              <a:rPr lang="es-CO" sz="1800" i="1" spc="25"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se</a:t>
            </a:r>
            <a:r>
              <a:rPr lang="es-CO" sz="1800" i="1" spc="30"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insiste, basta el cumplimiento de dichos requisitos, para que la administración pueda notificar el acto</a:t>
            </a:r>
            <a:r>
              <a:rPr lang="es-CO" sz="1800" i="1" spc="30"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respectivo</a:t>
            </a:r>
            <a:r>
              <a:rPr lang="es-CO" sz="1800" i="1" spc="30"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por</a:t>
            </a:r>
            <a:r>
              <a:rPr lang="es-CO" sz="1800" i="1" spc="30" dirty="0">
                <a:effectLst/>
                <a:latin typeface="Arial" panose="020B0604020202020204" pitchFamily="34" charset="0"/>
                <a:ea typeface="Calibri" panose="020F0502020204030204" pitchFamily="34" charset="0"/>
              </a:rPr>
              <a:t> </a:t>
            </a:r>
            <a:r>
              <a:rPr lang="es-CO" sz="1800" i="1" dirty="0">
                <a:effectLst/>
                <a:latin typeface="Arial" panose="020B0604020202020204" pitchFamily="34" charset="0"/>
                <a:ea typeface="Calibri" panose="020F0502020204030204" pitchFamily="34" charset="0"/>
              </a:rPr>
              <a:t>dichos </a:t>
            </a:r>
            <a:r>
              <a:rPr lang="es-CO" sz="1800" i="1" spc="-10" dirty="0">
                <a:effectLst/>
                <a:latin typeface="Arial" panose="020B0604020202020204" pitchFamily="34" charset="0"/>
                <a:ea typeface="Calibri" panose="020F0502020204030204" pitchFamily="34" charset="0"/>
              </a:rPr>
              <a:t>medios.”</a:t>
            </a:r>
            <a:endParaRPr lang="es-CO" sz="1800" dirty="0">
              <a:effectLst/>
              <a:latin typeface="Arial" panose="020B0604020202020204" pitchFamily="34" charset="0"/>
              <a:ea typeface="Calibri" panose="020F0502020204030204" pitchFamily="34" charset="0"/>
            </a:endParaRPr>
          </a:p>
          <a:p>
            <a:pPr marL="0" indent="0" algn="just">
              <a:buNone/>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7CAB8CCB-C09A-D329-D1A9-4FFE49C9FF53}"/>
              </a:ext>
            </a:extLst>
          </p:cNvPr>
          <p:cNvSpPr>
            <a:spLocks noGrp="1"/>
          </p:cNvSpPr>
          <p:nvPr>
            <p:ph type="sldNum" sz="quarter" idx="12"/>
          </p:nvPr>
        </p:nvSpPr>
        <p:spPr/>
        <p:txBody>
          <a:bodyPr/>
          <a:lstStyle/>
          <a:p>
            <a:fld id="{1F92AD35-3D7A-44EC-9E26-BD3A2F6486B4}" type="slidenum">
              <a:rPr lang="es-CO" smtClean="0"/>
              <a:t>18</a:t>
            </a:fld>
            <a:endParaRPr lang="es-CO"/>
          </a:p>
        </p:txBody>
      </p:sp>
    </p:spTree>
    <p:extLst>
      <p:ext uri="{BB962C8B-B14F-4D97-AF65-F5344CB8AC3E}">
        <p14:creationId xmlns:p14="http://schemas.microsoft.com/office/powerpoint/2010/main" val="140317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fontScale="85000" lnSpcReduction="10000"/>
          </a:bodyPr>
          <a:lstStyle/>
          <a:p>
            <a:pPr indent="0" algn="just">
              <a:lnSpc>
                <a:spcPct val="107000"/>
              </a:lnSpc>
              <a:spcAft>
                <a:spcPts val="800"/>
              </a:spcAft>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eaLnBrk="0" hangingPunct="0">
              <a:buNone/>
            </a:pPr>
            <a:r>
              <a:rPr lang="es-CO" sz="1800" i="1" dirty="0">
                <a:effectLst/>
                <a:latin typeface="Arial" panose="020B0604020202020204" pitchFamily="34" charset="0"/>
                <a:ea typeface="Calibri" panose="020F0502020204030204" pitchFamily="34" charset="0"/>
              </a:rPr>
              <a:t>“En los medios electrónicos, las entidades de certiﬁcación pueden emitir certiﬁcados en los que registren la fecha y hora en la cual un documento ha sido creado, enviado y recibido en un sistema de información, de suerte que es viable probar no solo la fecha de envío sino la de recibo. Entonces, es obvio que si el mensaje de datos que contiene el acto administrado que </a:t>
            </a:r>
            <a:r>
              <a:rPr lang="es-CO" sz="1800" i="1" u="sng" dirty="0">
                <a:effectLst/>
                <a:latin typeface="Arial" panose="020B0604020202020204" pitchFamily="34" charset="0"/>
                <a:ea typeface="Calibri" panose="020F0502020204030204" pitchFamily="34" charset="0"/>
              </a:rPr>
              <a:t>se pretende </a:t>
            </a:r>
            <a:r>
              <a:rPr lang="es-CO" sz="1800" i="1" u="sng" dirty="0" err="1">
                <a:effectLst/>
                <a:latin typeface="Arial" panose="020B0604020202020204" pitchFamily="34" charset="0"/>
                <a:ea typeface="Calibri" panose="020F0502020204030204" pitchFamily="34" charset="0"/>
              </a:rPr>
              <a:t>notiﬁcar</a:t>
            </a:r>
            <a:r>
              <a:rPr lang="es-CO" sz="1800" i="1" u="sng" dirty="0">
                <a:effectLst/>
                <a:latin typeface="Arial" panose="020B0604020202020204" pitchFamily="34" charset="0"/>
                <a:ea typeface="Calibri" panose="020F0502020204030204" pitchFamily="34" charset="0"/>
              </a:rPr>
              <a:t> ha sido recibido por el destinatario a partir de ese momento éste tiene acceso al mismo</a:t>
            </a:r>
            <a:r>
              <a:rPr lang="es-CO" sz="1800" i="1" dirty="0">
                <a:effectLst/>
                <a:latin typeface="Arial" panose="020B0604020202020204" pitchFamily="34" charset="0"/>
                <a:ea typeface="Calibri" panose="020F0502020204030204" pitchFamily="34" charset="0"/>
              </a:rPr>
              <a:t>, de manera que es en dicho momento que se da por efectuada la notiﬁcación”.</a:t>
            </a:r>
            <a:endParaRPr lang="es-CO" sz="1800" dirty="0">
              <a:effectLst/>
              <a:latin typeface="Arial" panose="020B0604020202020204" pitchFamily="34" charset="0"/>
              <a:ea typeface="Calibri" panose="020F0502020204030204" pitchFamily="34" charset="0"/>
            </a:endParaRPr>
          </a:p>
          <a:p>
            <a:pPr marL="0" indent="0" algn="just" eaLnBrk="0" hangingPunct="0">
              <a:buNone/>
            </a:pPr>
            <a:r>
              <a:rPr lang="es-CO" sz="1800" i="1" dirty="0">
                <a:effectLst/>
                <a:latin typeface="Arial" panose="020B0604020202020204" pitchFamily="34" charset="0"/>
                <a:ea typeface="Calibri" panose="020F0502020204030204" pitchFamily="34" charset="0"/>
              </a:rPr>
              <a:t> </a:t>
            </a:r>
            <a:endParaRPr lang="es-CO" sz="1800" dirty="0">
              <a:effectLst/>
              <a:latin typeface="Arial" panose="020B0604020202020204" pitchFamily="34" charset="0"/>
              <a:ea typeface="Calibri" panose="020F0502020204030204" pitchFamily="34" charset="0"/>
            </a:endParaRPr>
          </a:p>
          <a:p>
            <a:pPr marL="0" indent="0" algn="just" eaLnBrk="0" hangingPunct="0">
              <a:buNone/>
            </a:pPr>
            <a:r>
              <a:rPr lang="es-CO" sz="1800" i="1" dirty="0">
                <a:effectLst/>
                <a:latin typeface="Arial" panose="020B0604020202020204" pitchFamily="34" charset="0"/>
                <a:ea typeface="Calibri" panose="020F0502020204030204" pitchFamily="34" charset="0"/>
              </a:rPr>
              <a:t>Una interpretación diferente resultaría abiertamente contraria no solo a los principios contenidos en el Código Contencioso Administrativo que deben regir las actuaciones administrativos, sino a la </a:t>
            </a:r>
            <a:r>
              <a:rPr lang="es-CO" sz="1800" i="1" dirty="0" err="1">
                <a:effectLst/>
                <a:latin typeface="Arial" panose="020B0604020202020204" pitchFamily="34" charset="0"/>
                <a:ea typeface="Calibri" panose="020F0502020204030204" pitchFamily="34" charset="0"/>
              </a:rPr>
              <a:t>ﬁnalidad</a:t>
            </a:r>
            <a:r>
              <a:rPr lang="es-CO" sz="1800" i="1" dirty="0">
                <a:effectLst/>
                <a:latin typeface="Arial" panose="020B0604020202020204" pitchFamily="34" charset="0"/>
                <a:ea typeface="Calibri" panose="020F0502020204030204" pitchFamily="34" charset="0"/>
              </a:rPr>
              <a:t> que tuvo el legislador al incorporar el uso de medios electrónicos e incentivar su uso con el </a:t>
            </a:r>
            <a:r>
              <a:rPr lang="es-CO" sz="1800" i="1" dirty="0" err="1">
                <a:effectLst/>
                <a:latin typeface="Arial" panose="020B0604020202020204" pitchFamily="34" charset="0"/>
                <a:ea typeface="Calibri" panose="020F0502020204030204" pitchFamily="34" charset="0"/>
              </a:rPr>
              <a:t>ﬁn</a:t>
            </a:r>
            <a:r>
              <a:rPr lang="es-CO" sz="1800" i="1" dirty="0">
                <a:effectLst/>
                <a:latin typeface="Arial" panose="020B0604020202020204" pitchFamily="34" charset="0"/>
                <a:ea typeface="Calibri" panose="020F0502020204030204" pitchFamily="34" charset="0"/>
              </a:rPr>
              <a:t> de permitir mayor </a:t>
            </a:r>
            <a:r>
              <a:rPr lang="es-CO" sz="1800" i="1" dirty="0" err="1">
                <a:effectLst/>
                <a:latin typeface="Arial" panose="020B0604020202020204" pitchFamily="34" charset="0"/>
                <a:ea typeface="Calibri" panose="020F0502020204030204" pitchFamily="34" charset="0"/>
              </a:rPr>
              <a:t>eﬁcacia</a:t>
            </a:r>
            <a:r>
              <a:rPr lang="es-CO" sz="1800" i="1" dirty="0">
                <a:effectLst/>
                <a:latin typeface="Arial" panose="020B0604020202020204" pitchFamily="34" charset="0"/>
                <a:ea typeface="Calibri" panose="020F0502020204030204" pitchFamily="34" charset="0"/>
              </a:rPr>
              <a:t>, economía y </a:t>
            </a:r>
            <a:r>
              <a:rPr lang="es-CO" sz="1800" i="1" dirty="0" err="1">
                <a:effectLst/>
                <a:latin typeface="Arial" panose="020B0604020202020204" pitchFamily="34" charset="0"/>
                <a:ea typeface="Calibri" panose="020F0502020204030204" pitchFamily="34" charset="0"/>
              </a:rPr>
              <a:t>eﬁciencia</a:t>
            </a:r>
            <a:r>
              <a:rPr lang="es-CO" sz="1800" i="1" dirty="0">
                <a:effectLst/>
                <a:latin typeface="Arial" panose="020B0604020202020204" pitchFamily="34" charset="0"/>
                <a:ea typeface="Calibri" panose="020F0502020204030204" pitchFamily="34" charset="0"/>
              </a:rPr>
              <a:t> en las comunicaciones de la Administración con los particulares, pues quedaría sujeto a la voluntad del interesado decidir el momento en el cual accede al acto administrativo cuya notiﬁcación electrónica se pretende cuando se remite junto con el mensaje de datos al correo informado, máxime si conforme a lo exigido por la ley el interesado aceptó de manera previa esa forma de notiﬁcación”.</a:t>
            </a:r>
            <a:endParaRPr lang="es-CO" sz="1800" dirty="0">
              <a:effectLst/>
              <a:latin typeface="Arial" panose="020B0604020202020204" pitchFamily="34" charset="0"/>
              <a:ea typeface="Calibri" panose="020F0502020204030204" pitchFamily="34" charset="0"/>
            </a:endParaRPr>
          </a:p>
          <a:p>
            <a:pPr indent="0" algn="just">
              <a:lnSpc>
                <a:spcPct val="107000"/>
              </a:lnSpc>
              <a:buNone/>
            </a:pPr>
            <a:r>
              <a:rPr lang="es-CO" sz="1800" i="1"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B09C33D8-0C08-E355-066A-9AB3CB9D61C8}"/>
              </a:ext>
            </a:extLst>
          </p:cNvPr>
          <p:cNvSpPr>
            <a:spLocks noGrp="1"/>
          </p:cNvSpPr>
          <p:nvPr>
            <p:ph type="sldNum" sz="quarter" idx="12"/>
          </p:nvPr>
        </p:nvSpPr>
        <p:spPr/>
        <p:txBody>
          <a:bodyPr/>
          <a:lstStyle/>
          <a:p>
            <a:fld id="{1F92AD35-3D7A-44EC-9E26-BD3A2F6486B4}" type="slidenum">
              <a:rPr lang="es-CO" smtClean="0"/>
              <a:t>19</a:t>
            </a:fld>
            <a:endParaRPr lang="es-CO"/>
          </a:p>
        </p:txBody>
      </p:sp>
    </p:spTree>
    <p:extLst>
      <p:ext uri="{BB962C8B-B14F-4D97-AF65-F5344CB8AC3E}">
        <p14:creationId xmlns:p14="http://schemas.microsoft.com/office/powerpoint/2010/main" val="24391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D94A4CA-FB33-8C63-5F4D-B5C0522C439F}"/>
              </a:ext>
            </a:extLst>
          </p:cNvPr>
          <p:cNvSpPr txBox="1"/>
          <p:nvPr/>
        </p:nvSpPr>
        <p:spPr>
          <a:xfrm>
            <a:off x="577969" y="638356"/>
            <a:ext cx="8220973" cy="5525936"/>
          </a:xfrm>
          <a:prstGeom prst="rect">
            <a:avLst/>
          </a:prstGeom>
          <a:noFill/>
        </p:spPr>
        <p:txBody>
          <a:bodyPr wrap="square">
            <a:spAutoFit/>
          </a:bodyPr>
          <a:lstStyle/>
          <a:p>
            <a:pPr marL="342900" lvl="0" indent="-342900" algn="just">
              <a:lnSpc>
                <a:spcPct val="107000"/>
              </a:lnSpc>
              <a:spcAft>
                <a:spcPts val="800"/>
              </a:spcAft>
              <a:buFont typeface="+mj-lt"/>
              <a:buAutoNum type="arabicPeriod"/>
            </a:pPr>
            <a:r>
              <a:rPr lang="es-CO" sz="1800" b="1" dirty="0">
                <a:effectLst/>
                <a:latin typeface="Arial" panose="020B0604020202020204" pitchFamily="34" charset="0"/>
                <a:ea typeface="Calibri" panose="020F0502020204030204" pitchFamily="34" charset="0"/>
                <a:cs typeface="Times New Roman" panose="02020603050405020304" pitchFamily="18" charset="0"/>
              </a:rPr>
              <a:t>ANTECEDENTES</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Como antecedentes de esta solicitud, se encuentra el procedimiento de notificación electrónica empleado por la Secretaría en el año 2021 y anteriores, cuyo texto es el siguiente:</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Calibri" panose="020F0502020204030204" pitchFamily="34" charset="0"/>
                <a:cs typeface="Times New Roman" panose="02020603050405020304" pitchFamily="18" charset="0"/>
              </a:rPr>
              <a:t>“7.2.¿Cómo se acepta el apoyo asignado? Si el proyecto de la entidad participante fue incluido en el listado de proyectos con recursos asignados, la SCRD enviará a su representante legal una comunicación vía correo electrónico informando el valor de la asignación y el nombre de la entidad del Sector Cultura que otorgó el apoyo y que en adelante se encargará de la suscripción y supervisión a la ejecución del contrato con esta. Adicionalmente, en la comunicación se informará a la entidad que cuenta con cinco (5) días hábiles, contados a</a:t>
            </a:r>
            <a:r>
              <a:rPr lang="es-CO" sz="1800" dirty="0">
                <a:effectLst/>
                <a:latin typeface="Arial" panose="020B0604020202020204" pitchFamily="34" charset="0"/>
                <a:ea typeface="Calibri" panose="020F0502020204030204" pitchFamily="34" charset="0"/>
                <a:cs typeface="Times New Roman" panose="02020603050405020304" pitchFamily="18" charset="0"/>
              </a:rPr>
              <a:t> partir </a:t>
            </a:r>
            <a:r>
              <a:rPr lang="es-CO" sz="1800" i="1" u="sng" dirty="0">
                <a:effectLst/>
                <a:latin typeface="Arial" panose="020B0604020202020204" pitchFamily="34" charset="0"/>
                <a:ea typeface="Calibri" panose="020F0502020204030204" pitchFamily="34" charset="0"/>
                <a:cs typeface="Times New Roman" panose="02020603050405020304" pitchFamily="18" charset="0"/>
              </a:rPr>
              <a:t>de la fecha de publicación de la asignación presupuestal, para dar respuesta manifestando expresamente la aceptación o no del apoyo. En caso que la entidad con recursos asignados no comunique la aceptación dentro del plazo establecido, se entenderá que desiste del </a:t>
            </a:r>
            <a:r>
              <a:rPr lang="es-CO" sz="1800" u="sng" dirty="0">
                <a:effectLst/>
                <a:latin typeface="Arial" panose="020B0604020202020204" pitchFamily="34" charset="0"/>
                <a:ea typeface="Calibri" panose="020F0502020204030204" pitchFamily="34" charset="0"/>
                <a:cs typeface="Times New Roman" panose="02020603050405020304" pitchFamily="18" charset="0"/>
              </a:rPr>
              <a:t>apoyo”.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139A33B1-11BD-A609-A11C-5EF8F6666017}"/>
              </a:ext>
            </a:extLst>
          </p:cNvPr>
          <p:cNvSpPr>
            <a:spLocks noGrp="1"/>
          </p:cNvSpPr>
          <p:nvPr>
            <p:ph type="sldNum" sz="quarter" idx="12"/>
          </p:nvPr>
        </p:nvSpPr>
        <p:spPr/>
        <p:txBody>
          <a:bodyPr/>
          <a:lstStyle/>
          <a:p>
            <a:fld id="{1F92AD35-3D7A-44EC-9E26-BD3A2F6486B4}" type="slidenum">
              <a:rPr lang="es-CO" smtClean="0"/>
              <a:t>2</a:t>
            </a:fld>
            <a:endParaRPr lang="es-CO"/>
          </a:p>
        </p:txBody>
      </p:sp>
    </p:spTree>
    <p:extLst>
      <p:ext uri="{BB962C8B-B14F-4D97-AF65-F5344CB8AC3E}">
        <p14:creationId xmlns:p14="http://schemas.microsoft.com/office/powerpoint/2010/main" val="3523716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fontScale="92500" lnSpcReduction="20000"/>
          </a:bodyPr>
          <a:lstStyle/>
          <a:p>
            <a:pPr marL="0" lvl="0" indent="0" algn="just">
              <a:lnSpc>
                <a:spcPct val="107000"/>
              </a:lnSpc>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Se envía un segundo correo con todos los requisitos que debe contener una correcta notificación, sólo cuando</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 fallen los medios electrónicos de la autoridad. Es decir, cuando la entidad no diligencia la dirección correcta del destinatario, no escribe el correo correctamente o es devuelto, según lo dispuesto error de la entidad. Ver el artículo 62 del CPACA, así:</a:t>
            </a:r>
          </a:p>
          <a:p>
            <a:pPr marL="0" lvl="0" indent="0" algn="just">
              <a:lnSpc>
                <a:spcPct val="107000"/>
              </a:lnSpc>
              <a:buNone/>
            </a:pPr>
            <a:r>
              <a:rPr lang="es-CO" sz="1800" b="1" i="1" dirty="0">
                <a:effectLst/>
                <a:latin typeface="Arial" panose="020B0604020202020204" pitchFamily="34" charset="0"/>
                <a:ea typeface="Times New Roman" panose="02020603050405020304" pitchFamily="18" charset="0"/>
              </a:rPr>
              <a:t>“ARTÍCULO 62. PRUEBA DE RECEPCIÓN Y ENVÍO DE MENSAJES DE DATOS POR LA AUTORIDAD.</a:t>
            </a:r>
            <a:r>
              <a:rPr lang="es-CO" sz="1800" i="1" dirty="0">
                <a:effectLst/>
                <a:latin typeface="Arial" panose="020B0604020202020204" pitchFamily="34" charset="0"/>
                <a:ea typeface="Times New Roman" panose="02020603050405020304" pitchFamily="18" charset="0"/>
              </a:rPr>
              <a:t> Para efectos de demostrar el envío y la recepción de comunicaciones, se aplicarán las siguientes reglas:</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i="1" dirty="0">
                <a:effectLst/>
                <a:latin typeface="Arial" panose="020B0604020202020204" pitchFamily="34" charset="0"/>
                <a:ea typeface="Times New Roman" panose="02020603050405020304" pitchFamily="18" charset="0"/>
              </a:rPr>
              <a:t>1. El mensaje de datos emitido por la autoridad para acusar recibo de una comunicación, será prueba tanto del envío hecho por el interesado como de su recepción por la autoridad.</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i="1" dirty="0">
                <a:effectLst/>
                <a:latin typeface="Arial" panose="020B0604020202020204" pitchFamily="34" charset="0"/>
                <a:ea typeface="Times New Roman" panose="02020603050405020304" pitchFamily="18" charset="0"/>
              </a:rPr>
              <a:t>2. Cuando fallen los medios electrónicos de la autoridad, que impidan a las personas enviar sus escritos, peticiones o documentos, el remitente podrá insistir en su envío dentro de los tres (3) días siguientes, o remitir el documento por otro medio dentro del mismo término, siempre y cuando exista constancia de </a:t>
            </a:r>
            <a:r>
              <a:rPr lang="es-CO" sz="1800" dirty="0">
                <a:effectLst/>
                <a:latin typeface="Arial" panose="020B0604020202020204" pitchFamily="34" charset="0"/>
                <a:ea typeface="Times New Roman" panose="02020603050405020304" pitchFamily="18" charset="0"/>
              </a:rPr>
              <a:t>los hechos constitutivos de la falla en el servicio.”</a:t>
            </a:r>
            <a:endParaRPr lang="es-CO" sz="1800" dirty="0">
              <a:effectLst/>
              <a:latin typeface="Times New Roman" panose="02020603050405020304" pitchFamily="18" charset="0"/>
              <a:ea typeface="Times New Roman" panose="02020603050405020304" pitchFamily="18" charset="0"/>
            </a:endParaRPr>
          </a:p>
          <a:p>
            <a:pPr marL="0" indent="0" algn="just">
              <a:buNone/>
            </a:pPr>
            <a:r>
              <a:rPr lang="es-CO" sz="1800" dirty="0">
                <a:effectLst/>
                <a:latin typeface="Arial" panose="020B0604020202020204" pitchFamily="34" charset="0"/>
                <a:ea typeface="Times New Roman" panose="02020603050405020304" pitchFamily="18" charset="0"/>
              </a:rPr>
              <a:t> </a:t>
            </a:r>
            <a:endParaRPr lang="es-CO" sz="1800" dirty="0">
              <a:effectLst/>
              <a:latin typeface="Times New Roman" panose="02020603050405020304" pitchFamily="18" charset="0"/>
              <a:ea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BB8373AA-0182-1AC0-A09B-212F00267D56}"/>
              </a:ext>
            </a:extLst>
          </p:cNvPr>
          <p:cNvSpPr>
            <a:spLocks noGrp="1"/>
          </p:cNvSpPr>
          <p:nvPr>
            <p:ph type="sldNum" sz="quarter" idx="12"/>
          </p:nvPr>
        </p:nvSpPr>
        <p:spPr/>
        <p:txBody>
          <a:bodyPr/>
          <a:lstStyle/>
          <a:p>
            <a:fld id="{1F92AD35-3D7A-44EC-9E26-BD3A2F6486B4}" type="slidenum">
              <a:rPr lang="es-CO" smtClean="0"/>
              <a:t>20</a:t>
            </a:fld>
            <a:endParaRPr lang="es-CO"/>
          </a:p>
        </p:txBody>
      </p:sp>
    </p:spTree>
    <p:extLst>
      <p:ext uri="{BB962C8B-B14F-4D97-AF65-F5344CB8AC3E}">
        <p14:creationId xmlns:p14="http://schemas.microsoft.com/office/powerpoint/2010/main" val="841051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a:bodyPr>
          <a:lstStyle/>
          <a:p>
            <a:pPr marL="0" lvl="0" indent="0" algn="just">
              <a:lnSpc>
                <a:spcPct val="107000"/>
              </a:lnSpc>
              <a:spcAft>
                <a:spcPts val="800"/>
              </a:spcAft>
              <a:buNone/>
            </a:pPr>
            <a:r>
              <a:rPr lang="es-CO" sz="1800" dirty="0">
                <a:effectLst/>
                <a:latin typeface="Arial" panose="020B0604020202020204" pitchFamily="34" charset="0"/>
                <a:ea typeface="Calibri" panose="020F0502020204030204" pitchFamily="34" charset="0"/>
                <a:cs typeface="Times New Roman" panose="02020603050405020304" pitchFamily="18" charset="0"/>
              </a:rPr>
              <a:t>En caso de que el interesado no indique porque medio quiere ser notificado, no se obtiene respuesta de su autorización para que sea notificado por correo electrónico o de que se reciba una respuesta negativa, deberá notificarlo por el medio establecido en las disposiciones generales del CPACA que regulan la materia, según el acto de que se trate, es decir personalmente o por aviso.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55490E0C-8EFB-82E6-3A71-54265954230C}"/>
              </a:ext>
            </a:extLst>
          </p:cNvPr>
          <p:cNvSpPr>
            <a:spLocks noGrp="1"/>
          </p:cNvSpPr>
          <p:nvPr>
            <p:ph type="sldNum" sz="quarter" idx="12"/>
          </p:nvPr>
        </p:nvSpPr>
        <p:spPr/>
        <p:txBody>
          <a:bodyPr/>
          <a:lstStyle/>
          <a:p>
            <a:fld id="{1F92AD35-3D7A-44EC-9E26-BD3A2F6486B4}" type="slidenum">
              <a:rPr lang="es-CO" smtClean="0"/>
              <a:t>21</a:t>
            </a:fld>
            <a:endParaRPr lang="es-CO"/>
          </a:p>
        </p:txBody>
      </p:sp>
    </p:spTree>
    <p:extLst>
      <p:ext uri="{BB962C8B-B14F-4D97-AF65-F5344CB8AC3E}">
        <p14:creationId xmlns:p14="http://schemas.microsoft.com/office/powerpoint/2010/main" val="7615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B64F0-A0A7-3826-F70C-C5960291E6D0}"/>
              </a:ext>
            </a:extLst>
          </p:cNvPr>
          <p:cNvSpPr>
            <a:spLocks noGrp="1"/>
          </p:cNvSpPr>
          <p:nvPr>
            <p:ph type="title"/>
          </p:nvPr>
        </p:nvSpPr>
        <p:spPr/>
        <p:txBody>
          <a:bodyPr/>
          <a:lstStyle/>
          <a:p>
            <a:r>
              <a:rPr lang="es-CO" sz="4400" b="1" dirty="0">
                <a:solidFill>
                  <a:srgbClr val="000000"/>
                </a:solidFill>
                <a:effectLst/>
                <a:latin typeface="Arial" panose="020B0604020202020204" pitchFamily="34" charset="0"/>
                <a:ea typeface="Times New Roman" panose="02020603050405020304" pitchFamily="18" charset="0"/>
              </a:rPr>
              <a:t>CONCLUSIONES:</a:t>
            </a:r>
            <a:br>
              <a:rPr lang="es-CO" sz="4400" dirty="0">
                <a:effectLst/>
                <a:latin typeface="Times New Roman" panose="02020603050405020304" pitchFamily="18" charset="0"/>
                <a:ea typeface="Times New Roman" panose="02020603050405020304" pitchFamily="18" charset="0"/>
              </a:rPr>
            </a:br>
            <a:endParaRPr lang="es-CO" dirty="0"/>
          </a:p>
        </p:txBody>
      </p:sp>
      <p:sp>
        <p:nvSpPr>
          <p:cNvPr id="3" name="Marcador de contenido 2">
            <a:extLst>
              <a:ext uri="{FF2B5EF4-FFF2-40B4-BE49-F238E27FC236}">
                <a16:creationId xmlns:a16="http://schemas.microsoft.com/office/drawing/2014/main" id="{5D8B7B9E-61A2-2C23-2A8D-22A2685D9514}"/>
              </a:ext>
            </a:extLst>
          </p:cNvPr>
          <p:cNvSpPr>
            <a:spLocks noGrp="1"/>
          </p:cNvSpPr>
          <p:nvPr>
            <p:ph idx="1"/>
          </p:nvPr>
        </p:nvSpPr>
        <p:spPr/>
        <p:txBody>
          <a:bodyPr>
            <a:normAutofit fontScale="85000" lnSpcReduction="20000"/>
          </a:bodyPr>
          <a:lstStyle/>
          <a:p>
            <a:pPr marL="0" indent="0" algn="just">
              <a:lnSpc>
                <a:spcPct val="107000"/>
              </a:lnSpc>
              <a:spcAft>
                <a:spcPts val="800"/>
              </a:spcAft>
              <a:buNone/>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“7.1 ¿Cómo se debe aceptar el estímulo?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Si fuiste seleccionado como ganador de una convocatoria del PDE, la entidad que la ofertó te enviará un correo electrónico certificado de notificación al correo que nos has autorizado para darte este tipo de información. El correo se enviar con la siguiente información: i) fecha,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ii</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fecha del acto que se está notificando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iii</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autoridad que lo expidió,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iv</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recursos que legalmente proceden, v) autoridades ante quienes deben interponerse, y vi) plazos respectivos para interponer los recursos.  Así las cosas, tendrás cinco (5) días hábiles, contados a partir de la fecha y hora en que recibas el correo electrónico con la información que te hemos enviado, para dar respuesta a este correo, manifestando la aceptación o no del estímulo de forma expresa.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Si pasados cinco (5) días hábiles no revisas tu correo y no recibimos la aceptación o no del estímulo, de conformidad con lo previsto en el artículo 56 del Código de Procedimiento Administrativo y de lo Contencioso Administrativo, entenderemos que rechazas el estimulo y se le asignará al ganador suplente.</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CO" dirty="0"/>
          </a:p>
        </p:txBody>
      </p:sp>
      <p:sp>
        <p:nvSpPr>
          <p:cNvPr id="7" name="Marcador de número de diapositiva 6">
            <a:extLst>
              <a:ext uri="{FF2B5EF4-FFF2-40B4-BE49-F238E27FC236}">
                <a16:creationId xmlns:a16="http://schemas.microsoft.com/office/drawing/2014/main" id="{4858248A-11CA-43A7-BE26-33415877EF56}"/>
              </a:ext>
            </a:extLst>
          </p:cNvPr>
          <p:cNvSpPr>
            <a:spLocks noGrp="1"/>
          </p:cNvSpPr>
          <p:nvPr>
            <p:ph type="sldNum" sz="quarter" idx="12"/>
          </p:nvPr>
        </p:nvSpPr>
        <p:spPr>
          <a:xfrm>
            <a:off x="6457950" y="6310311"/>
            <a:ext cx="2057400" cy="365125"/>
          </a:xfrm>
        </p:spPr>
        <p:txBody>
          <a:bodyPr/>
          <a:lstStyle/>
          <a:p>
            <a:fld id="{1F92AD35-3D7A-44EC-9E26-BD3A2F6486B4}" type="slidenum">
              <a:rPr lang="es-CO" smtClean="0"/>
              <a:t>22</a:t>
            </a:fld>
            <a:endParaRPr lang="es-CO"/>
          </a:p>
        </p:txBody>
      </p:sp>
    </p:spTree>
    <p:extLst>
      <p:ext uri="{BB962C8B-B14F-4D97-AF65-F5344CB8AC3E}">
        <p14:creationId xmlns:p14="http://schemas.microsoft.com/office/powerpoint/2010/main" val="292212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0BCB952-F6E1-C1D1-7C3F-FC8977E862E8}"/>
              </a:ext>
            </a:extLst>
          </p:cNvPr>
          <p:cNvSpPr txBox="1"/>
          <p:nvPr/>
        </p:nvSpPr>
        <p:spPr>
          <a:xfrm>
            <a:off x="69012" y="263481"/>
            <a:ext cx="8850701" cy="5525936"/>
          </a:xfrm>
          <a:prstGeom prst="rect">
            <a:avLst/>
          </a:prstGeom>
          <a:noFill/>
        </p:spPr>
        <p:txBody>
          <a:bodyPr wrap="square">
            <a:spAutoFit/>
          </a:bodyPr>
          <a:lstStyle/>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Texto de notificación adoptado a partir del año 2022:</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“7.1 ¿Cómo se debe aceptar el estímulo?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Si fuiste seleccionado como ganador de una convocatoria del PDE, la entidad que la ofertó te enviará un correo electrónico certificado de notificación al correo que nos has autorizado para darte este tipo de información. Así las cosas, tendrás cinco (5) días hábiles, contados a partir de la fecha y hora en que accedes a la información que te hemos enviado, para dar respuesta a este correo, manifestando la aceptación o no del estímulo de forma expresa. Si pasados cinco (5) días hábiles no revisas tu correo y no recibimos la aceptación o no del estímulo, te enviaremos nuevamente un correo electrónico certificado con la siguiente información: i) fecha,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ii</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fecha del acto que se está notificando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iii</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autoridad que lo expidió, </a:t>
            </a:r>
            <a:r>
              <a:rPr lang="es-CO" sz="1800" i="1" dirty="0" err="1">
                <a:effectLst/>
                <a:latin typeface="Arial" panose="020B0604020202020204" pitchFamily="34" charset="0"/>
                <a:ea typeface="Times New Roman" panose="02020603050405020304" pitchFamily="18" charset="0"/>
                <a:cs typeface="Times New Roman" panose="02020603050405020304" pitchFamily="18" charset="0"/>
              </a:rPr>
              <a:t>iv</a:t>
            </a: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recursos que legalmente proceden, v) autoridades ante quienes deben interponerse, y vi) plazos respectivos para interponer los recursos. Te debemos advertir que la notificación se considerará realizada al finalizar el día siguiente al del envío del segundo correo electrónico que te hemos remitido, con la información anteriormente relacionada.”</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0C3F8690-318F-69B4-CBC4-D5C8DC362E15}"/>
              </a:ext>
            </a:extLst>
          </p:cNvPr>
          <p:cNvSpPr>
            <a:spLocks noGrp="1"/>
          </p:cNvSpPr>
          <p:nvPr>
            <p:ph type="sldNum" sz="quarter" idx="12"/>
          </p:nvPr>
        </p:nvSpPr>
        <p:spPr/>
        <p:txBody>
          <a:bodyPr/>
          <a:lstStyle/>
          <a:p>
            <a:fld id="{1F92AD35-3D7A-44EC-9E26-BD3A2F6486B4}" type="slidenum">
              <a:rPr lang="es-CO" smtClean="0"/>
              <a:t>3</a:t>
            </a:fld>
            <a:endParaRPr lang="es-CO"/>
          </a:p>
        </p:txBody>
      </p:sp>
    </p:spTree>
    <p:extLst>
      <p:ext uri="{BB962C8B-B14F-4D97-AF65-F5344CB8AC3E}">
        <p14:creationId xmlns:p14="http://schemas.microsoft.com/office/powerpoint/2010/main" val="3929744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5DA0855-C906-9ACF-D3CC-74CD4A055CA8}"/>
              </a:ext>
            </a:extLst>
          </p:cNvPr>
          <p:cNvSpPr txBox="1"/>
          <p:nvPr/>
        </p:nvSpPr>
        <p:spPr>
          <a:xfrm>
            <a:off x="707366" y="1017917"/>
            <a:ext cx="7427343" cy="3453189"/>
          </a:xfrm>
          <a:prstGeom prst="rect">
            <a:avLst/>
          </a:prstGeom>
          <a:noFill/>
        </p:spPr>
        <p:txBody>
          <a:bodyPr wrap="square">
            <a:spAutoFit/>
          </a:bodyPr>
          <a:lstStyle/>
          <a:p>
            <a:pPr lvl="0" algn="just">
              <a:lnSpc>
                <a:spcPct val="107000"/>
              </a:lnSpc>
              <a:spcAft>
                <a:spcPts val="800"/>
              </a:spcAft>
            </a:pPr>
            <a:r>
              <a:rPr lang="es-CO" sz="1800" b="1" dirty="0">
                <a:effectLst/>
                <a:latin typeface="Arial" panose="020B0604020202020204" pitchFamily="34" charset="0"/>
                <a:ea typeface="Calibri" panose="020F0502020204030204" pitchFamily="34" charset="0"/>
                <a:cs typeface="Times New Roman" panose="02020603050405020304" pitchFamily="18" charset="0"/>
              </a:rPr>
              <a:t>EL PROBLEMA PRACTICO PLANTEADO ES EL SIGUIENTE</a:t>
            </a:r>
            <a:r>
              <a:rPr lang="es-CO" sz="1800"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Al parecer este nuevo procedimiento genera demoras adicionales, teniendo en cuenta que antes del año 2021, se enviaba el correo certificado y una vez se consideraba cumplida la notificación electrónica, el ganador tenía cinco días hábiles para dar respuesta </a:t>
            </a:r>
            <a:r>
              <a:rPr lang="es-CO" sz="1800" dirty="0">
                <a:effectLst/>
                <a:latin typeface="Arial" panose="020B0604020202020204" pitchFamily="34" charset="0"/>
                <a:ea typeface="Calibri" panose="020F0502020204030204" pitchFamily="34" charset="0"/>
                <a:cs typeface="Times New Roman" panose="02020603050405020304" pitchFamily="18" charset="0"/>
              </a:rPr>
              <a:t>manifestando expresamente la aceptación o no del apoyo.</a:t>
            </a: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Con </a:t>
            </a:r>
            <a:r>
              <a:rPr lang="es-CO" dirty="0">
                <a:latin typeface="Arial" panose="020B0604020202020204" pitchFamily="34" charset="0"/>
                <a:ea typeface="Times New Roman" panose="02020603050405020304" pitchFamily="18" charset="0"/>
                <a:cs typeface="Times New Roman" panose="02020603050405020304" pitchFamily="18" charset="0"/>
              </a:rPr>
              <a:t>el trámite de la</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 nueva notificación para que se considere que el acto administrativo quede correctamente notificado, se toman 15 días.</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9569E92E-CB0C-8129-43F0-1598B3012F3F}"/>
              </a:ext>
            </a:extLst>
          </p:cNvPr>
          <p:cNvSpPr>
            <a:spLocks noGrp="1"/>
          </p:cNvSpPr>
          <p:nvPr>
            <p:ph type="sldNum" sz="quarter" idx="12"/>
          </p:nvPr>
        </p:nvSpPr>
        <p:spPr/>
        <p:txBody>
          <a:bodyPr/>
          <a:lstStyle/>
          <a:p>
            <a:fld id="{1F92AD35-3D7A-44EC-9E26-BD3A2F6486B4}" type="slidenum">
              <a:rPr lang="es-CO" smtClean="0"/>
              <a:t>4</a:t>
            </a:fld>
            <a:endParaRPr lang="es-CO"/>
          </a:p>
        </p:txBody>
      </p:sp>
    </p:spTree>
    <p:extLst>
      <p:ext uri="{BB962C8B-B14F-4D97-AF65-F5344CB8AC3E}">
        <p14:creationId xmlns:p14="http://schemas.microsoft.com/office/powerpoint/2010/main" val="1234812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27CCE887-E117-CC13-5AB1-64995702B4DE}"/>
              </a:ext>
            </a:extLst>
          </p:cNvPr>
          <p:cNvSpPr txBox="1"/>
          <p:nvPr/>
        </p:nvSpPr>
        <p:spPr>
          <a:xfrm>
            <a:off x="163903" y="0"/>
            <a:ext cx="8816195" cy="4413965"/>
          </a:xfrm>
          <a:prstGeom prst="rect">
            <a:avLst/>
          </a:prstGeom>
          <a:noFill/>
        </p:spPr>
        <p:txBody>
          <a:bodyPr wrap="square">
            <a:spAutoFit/>
          </a:bodyPr>
          <a:lstStyle/>
          <a:p>
            <a:pPr marL="342900" lvl="0" indent="-342900" algn="just">
              <a:lnSpc>
                <a:spcPct val="107000"/>
              </a:lnSpc>
              <a:spcAft>
                <a:spcPts val="800"/>
              </a:spcAft>
              <a:buFont typeface="+mj-lt"/>
              <a:buAutoNum type="arabicPeriod"/>
            </a:pPr>
            <a:r>
              <a:rPr lang="es-CO" sz="2800" b="1" dirty="0">
                <a:effectLst/>
                <a:latin typeface="Arial" panose="020B0604020202020204" pitchFamily="34" charset="0"/>
                <a:ea typeface="Calibri" panose="020F0502020204030204" pitchFamily="34" charset="0"/>
                <a:cs typeface="Times New Roman" panose="02020603050405020304" pitchFamily="18" charset="0"/>
              </a:rPr>
              <a:t>FUNDAMENTOS NORMATIVOS:</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i="1" dirty="0">
                <a:effectLst/>
                <a:latin typeface="Arial" panose="020B0604020202020204" pitchFamily="34" charset="0"/>
                <a:ea typeface="Calibri" panose="020F0502020204030204" pitchFamily="34"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Por tratarse de una actuación administrativa de una entidad estatal las normas aplicables, serían:</a:t>
            </a: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CAPÍTULO IV del </a:t>
            </a:r>
            <a:r>
              <a:rPr lang="es-CO"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Código de Procedimiento Administrativo y de lo Contencioso Administrativo, relativas a la </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Utilización de Medios Electrónicos en el Procedimiento Administrativo. </a:t>
            </a:r>
          </a:p>
          <a:p>
            <a:pPr algn="just">
              <a:lnSpc>
                <a:spcPct val="107000"/>
              </a:lnSpc>
              <a:spcAft>
                <a:spcPts val="800"/>
              </a:spcAft>
            </a:pPr>
            <a:r>
              <a:rPr lang="es-CO" sz="1800" u="sng"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ARTÍCULO 53. PROCEDIMIENTOS Y TRÁMITES ADMINISTRATIVOS A TRAVÉS DE MEDIOS ELECTRÓNICOS.</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u="sng"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ARTÍCULO 56. NOTIFICACIÓN ELECTRÓNICA.</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r>
              <a:rPr lang="es-CO" sz="1800" u="none" strike="noStrike"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u="sng"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ARTÍCULO 62. PRUEBA DE RECEPCIÓN Y ENVÍO DE MENSAJES DE DATOS POR LA AUTORIDAD.</a:t>
            </a: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Marcador de número de diapositiva 7">
            <a:extLst>
              <a:ext uri="{FF2B5EF4-FFF2-40B4-BE49-F238E27FC236}">
                <a16:creationId xmlns:a16="http://schemas.microsoft.com/office/drawing/2014/main" id="{E60EED8C-DAA7-C29C-F2B7-3AEE3B068040}"/>
              </a:ext>
            </a:extLst>
          </p:cNvPr>
          <p:cNvSpPr>
            <a:spLocks noGrp="1"/>
          </p:cNvSpPr>
          <p:nvPr>
            <p:ph type="sldNum" sz="quarter" idx="12"/>
          </p:nvPr>
        </p:nvSpPr>
        <p:spPr/>
        <p:txBody>
          <a:bodyPr/>
          <a:lstStyle/>
          <a:p>
            <a:fld id="{1F92AD35-3D7A-44EC-9E26-BD3A2F6486B4}" type="slidenum">
              <a:rPr lang="es-CO" smtClean="0"/>
              <a:t>5</a:t>
            </a:fld>
            <a:endParaRPr lang="es-CO"/>
          </a:p>
        </p:txBody>
      </p:sp>
    </p:spTree>
    <p:extLst>
      <p:ext uri="{BB962C8B-B14F-4D97-AF65-F5344CB8AC3E}">
        <p14:creationId xmlns:p14="http://schemas.microsoft.com/office/powerpoint/2010/main" val="299079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203BA21-4458-777B-BA21-5A7F00C80AF7}"/>
              </a:ext>
            </a:extLst>
          </p:cNvPr>
          <p:cNvSpPr txBox="1"/>
          <p:nvPr/>
        </p:nvSpPr>
        <p:spPr>
          <a:xfrm>
            <a:off x="483079" y="2353032"/>
            <a:ext cx="7867291" cy="774507"/>
          </a:xfrm>
          <a:prstGeom prst="rect">
            <a:avLst/>
          </a:prstGeom>
          <a:noFill/>
        </p:spPr>
        <p:txBody>
          <a:bodyPr wrap="square">
            <a:spAutoFit/>
          </a:bodyPr>
          <a:lstStyle/>
          <a:p>
            <a:pPr algn="just">
              <a:lnSpc>
                <a:spcPct val="107000"/>
              </a:lnSpc>
              <a:spcAft>
                <a:spcPts val="800"/>
              </a:spcAft>
            </a:pPr>
            <a:endParaRPr lang="es-CO"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91A975E1-54B8-7324-3C6A-A447E409C579}"/>
              </a:ext>
            </a:extLst>
          </p:cNvPr>
          <p:cNvSpPr txBox="1"/>
          <p:nvPr/>
        </p:nvSpPr>
        <p:spPr>
          <a:xfrm>
            <a:off x="379562" y="327173"/>
            <a:ext cx="8600536" cy="5641737"/>
          </a:xfrm>
          <a:prstGeom prst="rect">
            <a:avLst/>
          </a:prstGeom>
          <a:noFill/>
        </p:spPr>
        <p:txBody>
          <a:bodyPr wrap="square">
            <a:spAutoFit/>
          </a:bodyPr>
          <a:lstStyle/>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Concepto C.E. 00210 de 2017 de la Sala de Consulta y Servicio Civil y sus principales conclusiones son las siguientes:</a:t>
            </a:r>
          </a:p>
          <a:p>
            <a:pPr algn="just">
              <a:lnSpc>
                <a:spcPct val="107000"/>
              </a:lnSpc>
              <a:spcAft>
                <a:spcPts val="800"/>
              </a:spcAft>
            </a:pPr>
            <a:endParaRPr lang="es-CO"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CO" sz="1800" dirty="0">
                <a:effectLst/>
                <a:latin typeface="Arial" panose="020B0604020202020204" pitchFamily="34" charset="0"/>
                <a:ea typeface="Calibri" panose="020F0502020204030204" pitchFamily="34" charset="0"/>
                <a:cs typeface="Times New Roman" panose="02020603050405020304" pitchFamily="18" charset="0"/>
              </a:rPr>
              <a:t>Es un mecanismo de agilización de trámites ante la administración – recepción y envío de documentos, su fuente formal es la ley 1437 de 2011 – artículo 68. </a:t>
            </a: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2. Para que la notificación electrónica se considere válidamente realizada se deben cumplir los siguientes requisitos:</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“1. 	Que el administrado haya aceptado en forma expresa este medio de notificación, de forma tal que no exista duda de su aquiescencia.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2. 	Que durante el desarrollo de la actuación administrativa no haya solicitado otra forma de notificación, y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3. 	Que la administración certifique el acuse de recibo del mensaje electrónico, para efectos de establecer la fecha y hora en la cual el administrado tuvo acceso al acto administrativo.”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AutoNum type="arabicPeriod"/>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Marcador de número de diapositiva 8">
            <a:extLst>
              <a:ext uri="{FF2B5EF4-FFF2-40B4-BE49-F238E27FC236}">
                <a16:creationId xmlns:a16="http://schemas.microsoft.com/office/drawing/2014/main" id="{2A34438F-F99A-C414-A558-57C9B4AE2075}"/>
              </a:ext>
            </a:extLst>
          </p:cNvPr>
          <p:cNvSpPr>
            <a:spLocks noGrp="1"/>
          </p:cNvSpPr>
          <p:nvPr>
            <p:ph type="sldNum" sz="quarter" idx="12"/>
          </p:nvPr>
        </p:nvSpPr>
        <p:spPr/>
        <p:txBody>
          <a:bodyPr/>
          <a:lstStyle/>
          <a:p>
            <a:fld id="{1F92AD35-3D7A-44EC-9E26-BD3A2F6486B4}" type="slidenum">
              <a:rPr lang="es-CO" smtClean="0"/>
              <a:t>6</a:t>
            </a:fld>
            <a:endParaRPr lang="es-CO"/>
          </a:p>
        </p:txBody>
      </p:sp>
    </p:spTree>
    <p:extLst>
      <p:ext uri="{BB962C8B-B14F-4D97-AF65-F5344CB8AC3E}">
        <p14:creationId xmlns:p14="http://schemas.microsoft.com/office/powerpoint/2010/main" val="3142641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9CBD019-EFFF-04DF-6222-68F9FD6D5548}"/>
              </a:ext>
            </a:extLst>
          </p:cNvPr>
          <p:cNvSpPr txBox="1"/>
          <p:nvPr/>
        </p:nvSpPr>
        <p:spPr>
          <a:xfrm>
            <a:off x="422696" y="946501"/>
            <a:ext cx="8428008" cy="4485715"/>
          </a:xfrm>
          <a:prstGeom prst="rect">
            <a:avLst/>
          </a:prstGeom>
          <a:noFill/>
        </p:spPr>
        <p:txBody>
          <a:bodyPr wrap="square">
            <a:spAutoFit/>
          </a:bodyPr>
          <a:lstStyle/>
          <a:p>
            <a:pPr algn="just">
              <a:lnSpc>
                <a:spcPct val="107000"/>
              </a:lnSpc>
              <a:spcAft>
                <a:spcPts val="800"/>
              </a:spcAft>
            </a:pPr>
            <a:r>
              <a:rPr lang="es-CO" sz="1600" dirty="0">
                <a:effectLst/>
                <a:latin typeface="Arial" panose="020B0604020202020204" pitchFamily="34" charset="0"/>
                <a:ea typeface="Calibri" panose="020F0502020204030204" pitchFamily="34" charset="0"/>
                <a:cs typeface="Times New Roman" panose="02020603050405020304" pitchFamily="18" charset="0"/>
              </a:rPr>
              <a:t>Respecto de este último requisito:</a:t>
            </a:r>
          </a:p>
          <a:p>
            <a:pPr algn="just">
              <a:lnSpc>
                <a:spcPct val="107000"/>
              </a:lnSpc>
              <a:spcAft>
                <a:spcPts val="800"/>
              </a:spcAft>
            </a:pPr>
            <a:r>
              <a:rPr lang="es-CO" sz="1600" dirty="0">
                <a:latin typeface="Arial" panose="020B0604020202020204" pitchFamily="34" charset="0"/>
                <a:ea typeface="Calibri" panose="020F0502020204030204" pitchFamily="34" charset="0"/>
                <a:cs typeface="Times New Roman" panose="02020603050405020304" pitchFamily="18" charset="0"/>
              </a:rPr>
              <a:t>El estado, directamente o por empresas certificadoras deben acreditar.</a:t>
            </a:r>
          </a:p>
          <a:p>
            <a:pPr algn="just">
              <a:lnSpc>
                <a:spcPct val="107000"/>
              </a:lnSpc>
              <a:spcAft>
                <a:spcPts val="800"/>
              </a:spcAft>
            </a:pPr>
            <a:r>
              <a:rPr lang="es-CO" sz="1600" dirty="0">
                <a:effectLst/>
                <a:latin typeface="Arial" panose="020B0604020202020204" pitchFamily="34" charset="0"/>
                <a:ea typeface="Calibri" panose="020F0502020204030204" pitchFamily="34" charset="0"/>
                <a:cs typeface="Times New Roman" panose="02020603050405020304" pitchFamily="18" charset="0"/>
              </a:rPr>
              <a:t>a) el acuse de recibo del mensaje electrónico con la información anexa</a:t>
            </a:r>
          </a:p>
          <a:p>
            <a:pPr algn="just">
              <a:lnSpc>
                <a:spcPct val="107000"/>
              </a:lnSpc>
              <a:spcAft>
                <a:spcPts val="800"/>
              </a:spcAft>
            </a:pPr>
            <a:r>
              <a:rPr lang="es-CO" sz="1600" dirty="0">
                <a:latin typeface="Arial" panose="020B0604020202020204" pitchFamily="34" charset="0"/>
                <a:ea typeface="Calibri" panose="020F0502020204030204" pitchFamily="34" charset="0"/>
                <a:cs typeface="Times New Roman" panose="02020603050405020304" pitchFamily="18" charset="0"/>
              </a:rPr>
              <a:t>b) L</a:t>
            </a:r>
            <a:r>
              <a:rPr lang="es-CO" sz="1600" dirty="0">
                <a:effectLst/>
                <a:latin typeface="Arial" panose="020B0604020202020204" pitchFamily="34" charset="0"/>
                <a:ea typeface="Calibri" panose="020F0502020204030204" pitchFamily="34" charset="0"/>
                <a:cs typeface="Times New Roman" panose="02020603050405020304" pitchFamily="18" charset="0"/>
              </a:rPr>
              <a:t>a fecha y hora en la cual el administrado tuvo acceso al mensaje de datos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600" dirty="0">
                <a:effectLst/>
                <a:latin typeface="Arial" panose="020B0604020202020204" pitchFamily="34" charset="0"/>
                <a:ea typeface="Calibri" panose="020F0502020204030204" pitchFamily="34" charset="0"/>
                <a:cs typeface="Times New Roman" panose="02020603050405020304" pitchFamily="18" charset="0"/>
              </a:rPr>
              <a:t>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600" dirty="0">
                <a:effectLst/>
                <a:latin typeface="Arial" panose="020B0604020202020204" pitchFamily="34" charset="0"/>
                <a:ea typeface="Calibri" panose="020F0502020204030204" pitchFamily="34" charset="0"/>
                <a:cs typeface="Times New Roman" panose="02020603050405020304" pitchFamily="18" charset="0"/>
              </a:rPr>
              <a:t>La revisión del procedimiento que se viene adelantando por la SCRD muestra que la entidad cuenta con medios probatorios para demostrar que el ganador del apoyo o el estímulo aceptó en forma expresa este medio de notificación. Tal procedimiento se cumple al momento de realizar la inscripción como interesado en la plataforma respectiva.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600" dirty="0">
                <a:effectLst/>
                <a:latin typeface="Arial" panose="020B0604020202020204" pitchFamily="34" charset="0"/>
                <a:ea typeface="Calibri" panose="020F0502020204030204" pitchFamily="34" charset="0"/>
                <a:cs typeface="Times New Roman" panose="02020603050405020304" pitchFamily="18" charset="0"/>
              </a:rPr>
              <a:t>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600" dirty="0">
                <a:effectLst/>
                <a:latin typeface="Arial" panose="020B0604020202020204" pitchFamily="34" charset="0"/>
                <a:ea typeface="Calibri" panose="020F0502020204030204" pitchFamily="34" charset="0"/>
                <a:cs typeface="Times New Roman" panose="02020603050405020304" pitchFamily="18" charset="0"/>
              </a:rPr>
              <a:t>La SDCD cuenta con los servicios de una empresa de correspondencia certificadora que tiene con los medios para acreditar el acuse del recibo del correo electrónico, para establecer la fecha y hora de recibo. Sobre el particular se transcriben ejemplos que dan cuenta del cumplimiento de esta exigencia legal.</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963ED036-29E3-E1AB-A598-4D7EB0ADF475}"/>
              </a:ext>
            </a:extLst>
          </p:cNvPr>
          <p:cNvSpPr>
            <a:spLocks noGrp="1"/>
          </p:cNvSpPr>
          <p:nvPr>
            <p:ph type="sldNum" sz="quarter" idx="12"/>
          </p:nvPr>
        </p:nvSpPr>
        <p:spPr/>
        <p:txBody>
          <a:bodyPr/>
          <a:lstStyle/>
          <a:p>
            <a:fld id="{1F92AD35-3D7A-44EC-9E26-BD3A2F6486B4}" type="slidenum">
              <a:rPr lang="es-CO" smtClean="0"/>
              <a:t>7</a:t>
            </a:fld>
            <a:endParaRPr lang="es-CO"/>
          </a:p>
        </p:txBody>
      </p:sp>
    </p:spTree>
    <p:extLst>
      <p:ext uri="{BB962C8B-B14F-4D97-AF65-F5344CB8AC3E}">
        <p14:creationId xmlns:p14="http://schemas.microsoft.com/office/powerpoint/2010/main" val="220061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2">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34">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223477" y="2358"/>
            <a:ext cx="1407490" cy="1766008"/>
            <a:chOff x="-648769" y="2358"/>
            <a:chExt cx="1876653" cy="1766008"/>
          </a:xfrm>
        </p:grpSpPr>
        <p:sp>
          <p:nvSpPr>
            <p:cNvPr id="36" name="Freeform: Shape 35">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6">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972226" y="6114337"/>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77" y="5721108"/>
            <a:ext cx="1696473"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agen 1" descr="Interfaz de usuario gráfica, Texto&#10;&#10;Descripción generada automáticamente">
            <a:extLst>
              <a:ext uri="{FF2B5EF4-FFF2-40B4-BE49-F238E27FC236}">
                <a16:creationId xmlns:a16="http://schemas.microsoft.com/office/drawing/2014/main" id="{DD2D1267-8827-E4B1-6BA6-2C1BB649B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085912" y="643467"/>
            <a:ext cx="4972175" cy="5571065"/>
          </a:xfrm>
          <a:prstGeom prst="rect">
            <a:avLst/>
          </a:prstGeom>
          <a:noFill/>
          <a:ln>
            <a:noFill/>
          </a:ln>
        </p:spPr>
      </p:pic>
      <p:sp>
        <p:nvSpPr>
          <p:cNvPr id="6" name="Marcador de número de diapositiva 5">
            <a:extLst>
              <a:ext uri="{FF2B5EF4-FFF2-40B4-BE49-F238E27FC236}">
                <a16:creationId xmlns:a16="http://schemas.microsoft.com/office/drawing/2014/main" id="{EC58C563-D956-E78A-111B-077F69D0B32D}"/>
              </a:ext>
            </a:extLst>
          </p:cNvPr>
          <p:cNvSpPr>
            <a:spLocks noGrp="1"/>
          </p:cNvSpPr>
          <p:nvPr>
            <p:ph type="sldNum" sz="quarter" idx="12"/>
          </p:nvPr>
        </p:nvSpPr>
        <p:spPr/>
        <p:txBody>
          <a:bodyPr/>
          <a:lstStyle/>
          <a:p>
            <a:fld id="{1F92AD35-3D7A-44EC-9E26-BD3A2F6486B4}" type="slidenum">
              <a:rPr lang="es-CO" smtClean="0"/>
              <a:t>8</a:t>
            </a:fld>
            <a:endParaRPr lang="es-CO"/>
          </a:p>
        </p:txBody>
      </p:sp>
    </p:spTree>
    <p:extLst>
      <p:ext uri="{BB962C8B-B14F-4D97-AF65-F5344CB8AC3E}">
        <p14:creationId xmlns:p14="http://schemas.microsoft.com/office/powerpoint/2010/main" val="83662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57B6622-C9D0-BC1D-D683-DA648959DED0}"/>
              </a:ext>
            </a:extLst>
          </p:cNvPr>
          <p:cNvSpPr txBox="1"/>
          <p:nvPr/>
        </p:nvSpPr>
        <p:spPr>
          <a:xfrm>
            <a:off x="621101" y="22010"/>
            <a:ext cx="8333117" cy="5725478"/>
          </a:xfrm>
          <a:prstGeom prst="rect">
            <a:avLst/>
          </a:prstGeom>
          <a:noFill/>
        </p:spPr>
        <p:txBody>
          <a:bodyPr wrap="square">
            <a:spAutoFit/>
          </a:bodyPr>
          <a:lstStyle/>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EL PROPÓSITO DE LA </a:t>
            </a:r>
            <a:r>
              <a:rPr lang="es-CO" dirty="0">
                <a:latin typeface="Arial" panose="020B0604020202020204" pitchFamily="34" charset="0"/>
                <a:ea typeface="Calibri" panose="020F0502020204030204" pitchFamily="34" charset="0"/>
                <a:cs typeface="Times New Roman" panose="02020603050405020304" pitchFamily="18" charset="0"/>
              </a:rPr>
              <a:t>NOTIFICACIÓN</a:t>
            </a:r>
          </a:p>
          <a:p>
            <a:pPr algn="just">
              <a:lnSpc>
                <a:spcPct val="107000"/>
              </a:lnSpc>
              <a:spcAft>
                <a:spcPts val="800"/>
              </a:spcAft>
            </a:pPr>
            <a:endParaRPr lang="es-CO"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La notificación se ha definido por el Consejo de Estado en la Sentencia del 19 de febrero de 2015, Rad.25000-23-41-000-2013-01801-01, Sección Primera, C.P. María Elizabeth García González, como el acto material de comunicación, mediante el cual se ponen en conocimiento del interesado las decisiones que profiere la Administración, en cumplimiento del principio de publicidad, para que aquel pueda ejercer su derecho de defensa. </a:t>
            </a:r>
          </a:p>
          <a:p>
            <a:pPr algn="just"/>
            <a:r>
              <a:rPr lang="es-CO" sz="1800" dirty="0">
                <a:effectLst/>
                <a:latin typeface="Arial" panose="020B0604020202020204" pitchFamily="34" charset="0"/>
                <a:ea typeface="Times New Roman" panose="02020603050405020304" pitchFamily="18" charset="0"/>
              </a:rPr>
              <a:t>La notificación de las decisiones que profiere el Estado, por medio de cualquiera de sus entidades, es tan importante que el incumplimiento de cualquiera de sus requisitos, invalida la forma de dar a conocer su decisión y es como si el particular nunca se hubiera enterado.</a:t>
            </a:r>
            <a:endParaRPr lang="es-CO" sz="1800" dirty="0">
              <a:effectLst/>
              <a:latin typeface="Times New Roman" panose="02020603050405020304" pitchFamily="18" charset="0"/>
              <a:ea typeface="Times New Roman" panose="02020603050405020304" pitchFamily="18" charset="0"/>
            </a:endParaRPr>
          </a:p>
          <a:p>
            <a:pPr algn="just"/>
            <a:r>
              <a:rPr lang="es-CO" sz="1800" dirty="0">
                <a:effectLst/>
                <a:latin typeface="Arial" panose="020B0604020202020204" pitchFamily="34" charset="0"/>
                <a:ea typeface="Times New Roman" panose="02020603050405020304" pitchFamily="18" charset="0"/>
              </a:rPr>
              <a:t> </a:t>
            </a:r>
            <a:endParaRPr lang="es-CO"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Calibri" panose="020F0502020204030204" pitchFamily="34" charset="0"/>
                <a:cs typeface="Times New Roman" panose="02020603050405020304" pitchFamily="18" charset="0"/>
              </a:rPr>
              <a:t>Así mismo, la constancia de la fecha y hora en que el interesado tiene acceso al mensaje de datos que contiene el acto administrativo es la que permite tener certeza sobre la oportunidad en el ejercicio de sus derechos, tales como: la interposición de recursos y que finalizó o no una actuación administrativa.</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número de diapositiva 6">
            <a:extLst>
              <a:ext uri="{FF2B5EF4-FFF2-40B4-BE49-F238E27FC236}">
                <a16:creationId xmlns:a16="http://schemas.microsoft.com/office/drawing/2014/main" id="{38663946-BC23-5BDC-B4AD-0DF862FFEA9A}"/>
              </a:ext>
            </a:extLst>
          </p:cNvPr>
          <p:cNvSpPr>
            <a:spLocks noGrp="1"/>
          </p:cNvSpPr>
          <p:nvPr>
            <p:ph type="sldNum" sz="quarter" idx="12"/>
          </p:nvPr>
        </p:nvSpPr>
        <p:spPr/>
        <p:txBody>
          <a:bodyPr/>
          <a:lstStyle/>
          <a:p>
            <a:fld id="{1F92AD35-3D7A-44EC-9E26-BD3A2F6486B4}" type="slidenum">
              <a:rPr lang="es-CO" smtClean="0"/>
              <a:t>9</a:t>
            </a:fld>
            <a:endParaRPr lang="es-CO"/>
          </a:p>
        </p:txBody>
      </p:sp>
    </p:spTree>
    <p:extLst>
      <p:ext uri="{BB962C8B-B14F-4D97-AF65-F5344CB8AC3E}">
        <p14:creationId xmlns:p14="http://schemas.microsoft.com/office/powerpoint/2010/main" val="279520747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TotalTime>
  <Words>4041</Words>
  <Application>Microsoft Office PowerPoint</Application>
  <PresentationFormat>Presentación en pantalla (4:3)</PresentationFormat>
  <Paragraphs>165</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ARTÍCULO 56. NOTIFICACIÓN ELECTRÓNICA. </vt:lpstr>
      <vt:lpstr>Presentación de PowerPoint</vt:lpstr>
      <vt:lpstr>¿CUÁNDO SE TIENE POR RECIBIDO UN CORREO ELECTRÓNICO</vt:lpstr>
      <vt:lpstr>CUÁNDO SE TIENE POR RECIBIDO UN CORREO ELECTRÓNICO</vt:lpstr>
      <vt:lpstr>¿HACIA DONDE SE ORIENTAN LAS CORTES?</vt:lpstr>
      <vt:lpstr>Presentación de PowerPoint</vt:lpstr>
      <vt:lpstr>CONCLUSIONES: </vt:lpstr>
      <vt:lpstr>CONCLUSIONES: </vt:lpstr>
      <vt:lpstr>CONCLUSIONES: </vt:lpstr>
      <vt:lpstr>CONCLUSIONES: </vt:lpstr>
      <vt:lpstr>CONCLUSIONES: </vt:lpstr>
      <vt:lpstr>CONCLUSIONES: </vt:lpstr>
      <vt:lpstr>CONCLUSIONES: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Alvaro Castillo</dc:creator>
  <cp:lastModifiedBy>MARTHA REYES CASTILLO Reyes Castillo</cp:lastModifiedBy>
  <cp:revision>15</cp:revision>
  <dcterms:created xsi:type="dcterms:W3CDTF">2020-01-14T13:51:03Z</dcterms:created>
  <dcterms:modified xsi:type="dcterms:W3CDTF">2023-12-26T18:06:07Z</dcterms:modified>
</cp:coreProperties>
</file>